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2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7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414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3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905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60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5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1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2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4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6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8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0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0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0BC36-61E3-49E7-BC5F-0EAF5AD67C99}" type="datetimeFigureOut">
              <a:rPr lang="en-US" smtClean="0"/>
              <a:t>11/15/22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9EE008-F8C7-4EB5-AAF8-821EA4CDB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1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pespta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tive-land.c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cplmd.overdrive.com/search?query=at+the+mountains+base" TargetMode="External"/><Relationship Id="rId3" Type="http://schemas.openxmlformats.org/officeDocument/2006/relationships/hyperlink" Target="https://mcplmd.overdrive.com/search?query=talking+leaves" TargetMode="External"/><Relationship Id="rId7" Type="http://schemas.openxmlformats.org/officeDocument/2006/relationships/hyperlink" Target="https://mcplmd.overdrive.com/search?query=red+bird+sings" TargetMode="External"/><Relationship Id="rId2" Type="http://schemas.openxmlformats.org/officeDocument/2006/relationships/hyperlink" Target="https://mcplmd.overdrive.com/search?query=My%20Heart%20Fills%20With%20Happin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oraapp.com/library/montgomerymd/search/query-red%20bird%20sings/page-1" TargetMode="External"/><Relationship Id="rId5" Type="http://schemas.openxmlformats.org/officeDocument/2006/relationships/hyperlink" Target="https://mcplmd.overdrive.com/search?query=Hiawatha%20and%20the%20Peacemaker" TargetMode="External"/><Relationship Id="rId4" Type="http://schemas.openxmlformats.org/officeDocument/2006/relationships/hyperlink" Target="https://soraapp.com/library/montgomerymd/search/query-hiawatha%20and%20the%20peacemaker/page-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vefoodsystems.org/watch/" TargetMode="External"/><Relationship Id="rId2" Type="http://schemas.openxmlformats.org/officeDocument/2006/relationships/hyperlink" Target="http://baltimoreamericanindiancenter.org/museum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isitmaryland.org/American-Indian" TargetMode="External"/><Relationship Id="rId3" Type="http://schemas.openxmlformats.org/officeDocument/2006/relationships/hyperlink" Target="https://americanindian.si.edu/" TargetMode="External"/><Relationship Id="rId7" Type="http://schemas.openxmlformats.org/officeDocument/2006/relationships/hyperlink" Target="https://www.uslacrosse.org/about-us-lacrosse/the-national-lacrosse-hall-of-fame-and-museum" TargetMode="External"/><Relationship Id="rId2" Type="http://schemas.openxmlformats.org/officeDocument/2006/relationships/hyperlink" Target="http://baltimoreamericanindiancenter.org/museu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visitmaryland.org/listing/history-heritage/nanticoke-river-discovery-center" TargetMode="External"/><Relationship Id="rId5" Type="http://schemas.openxmlformats.org/officeDocument/2006/relationships/hyperlink" Target="https://indianpueblo.org/virtual-programs1/?utm_source=Indian+Pueblo+Cultural+Center+E-Newsletter&amp;utm_campaign=bf0c9fa5c5-novemberNAHM2020&amp;utm_medium=email&amp;utm_term=0_5dc8ef2bed-bf0c9fa5c5-712224800&amp;mc_cid=bf0c9fa5c5&amp;mc_eid=fd7cf7a74e" TargetMode="External"/><Relationship Id="rId10" Type="http://schemas.openxmlformats.org/officeDocument/2006/relationships/hyperlink" Target="https://www.restorehandsell.org/" TargetMode="External"/><Relationship Id="rId4" Type="http://schemas.openxmlformats.org/officeDocument/2006/relationships/hyperlink" Target="https://www.facebook.com/pages/Piscataway-Indian-Museum/213893381978198" TargetMode="External"/><Relationship Id="rId9" Type="http://schemas.openxmlformats.org/officeDocument/2006/relationships/hyperlink" Target="https://dnr.maryland.gov/publiclands/Pages/southern/Chapman/History-Chapman.asp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tivepartnership.org/site/PageServer?pagename=pwna_home" TargetMode="External"/><Relationship Id="rId3" Type="http://schemas.openxmlformats.org/officeDocument/2006/relationships/hyperlink" Target="https://www.narf.org/" TargetMode="External"/><Relationship Id="rId7" Type="http://schemas.openxmlformats.org/officeDocument/2006/relationships/hyperlink" Target="https://collegefund.org/" TargetMode="External"/><Relationship Id="rId2" Type="http://schemas.openxmlformats.org/officeDocument/2006/relationships/hyperlink" Target="https://shop.beyondbuckskin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ighthgeneration.com/" TargetMode="External"/><Relationship Id="rId5" Type="http://schemas.openxmlformats.org/officeDocument/2006/relationships/hyperlink" Target="https://www.tpmocs.com/" TargetMode="External"/><Relationship Id="rId4" Type="http://schemas.openxmlformats.org/officeDocument/2006/relationships/hyperlink" Target="https://byellowtail.com/pages/about-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6FD26-318D-4A70-9D7A-35A8AAE5A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3602620"/>
            <a:ext cx="10363200" cy="2262781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Ways to Honor Native Americans During </a:t>
            </a:r>
            <a:br>
              <a:rPr lang="en-US" b="1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Native American Heritage Month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835742-6396-45D2-9097-D906AFF2D002}"/>
              </a:ext>
            </a:extLst>
          </p:cNvPr>
          <p:cNvSpPr txBox="1"/>
          <p:nvPr/>
        </p:nvSpPr>
        <p:spPr>
          <a:xfrm>
            <a:off x="1828800" y="6368902"/>
            <a:ext cx="9835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 the </a:t>
            </a:r>
            <a:r>
              <a:rPr lang="en-US" dirty="0">
                <a:hlinkClick r:id="rId2"/>
              </a:rPr>
              <a:t>Garrett Park Elementary School PTA </a:t>
            </a:r>
            <a:r>
              <a:rPr lang="en-US" dirty="0"/>
              <a:t>Diversity &amp; Inclusion Committee</a:t>
            </a:r>
          </a:p>
        </p:txBody>
      </p:sp>
    </p:spTree>
    <p:extLst>
      <p:ext uri="{BB962C8B-B14F-4D97-AF65-F5344CB8AC3E}">
        <p14:creationId xmlns:p14="http://schemas.microsoft.com/office/powerpoint/2010/main" val="391656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B8942-79C8-4C10-AC85-71E0F65B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LEARN</a:t>
            </a:r>
            <a:br>
              <a:rPr lang="en-US" dirty="0"/>
            </a:br>
            <a:r>
              <a:rPr lang="en-US" dirty="0"/>
              <a:t>Whose Land Do We Live 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73627-EA27-4F38-BEA9-935131429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Indigenous people lived on the land of North America long before there was a United States. There are almost 600 federally-recognized tribes in the U.S.</a:t>
            </a:r>
            <a:endParaRPr lang="en-US" b="0" dirty="0">
              <a:effectLst/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This interactive map from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2"/>
              </a:rPr>
              <a:t>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Georgia" panose="02040502050405020303" pitchFamily="18" charset="0"/>
                <a:hlinkClick r:id="rId2"/>
              </a:rPr>
              <a:t>Native Land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is really amazing! </a:t>
            </a: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Type in your address, and the program will zoom in to identify which tribe/s first lived on “your” land.</a:t>
            </a:r>
            <a:endParaRPr lang="en-US" b="0" dirty="0">
              <a:effectLst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2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91FBF-286E-47F1-969B-4935FB086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50949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READ</a:t>
            </a:r>
            <a:br>
              <a:rPr lang="en-US" dirty="0"/>
            </a:br>
            <a:r>
              <a:rPr lang="en-US" dirty="0"/>
              <a:t>Native American Legends &amp; </a:t>
            </a:r>
            <a:br>
              <a:rPr lang="en-US" dirty="0"/>
            </a:br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6EAF9-B7BC-4DD6-9657-43C60E3F8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9217" y="2835590"/>
            <a:ext cx="2100966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rgbClr val="000000"/>
                </a:solidFill>
              </a:rPr>
              <a:t>We’ve pulled together a list to start with – books that are available online through the Media Center apps are highlighted.  You can also check EPIC! With your child’s classroom code. </a:t>
            </a:r>
          </a:p>
          <a:p>
            <a:pPr marL="0" indent="0">
              <a:buNone/>
            </a:pPr>
            <a:endParaRPr lang="en-US" sz="1200" dirty="0">
              <a:solidFill>
                <a:srgbClr val="00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1AA889-EB5D-41BB-BC43-2CD58D0C8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33481"/>
              </p:ext>
            </p:extLst>
          </p:nvPr>
        </p:nvGraphicFramePr>
        <p:xfrm>
          <a:off x="5720316" y="153594"/>
          <a:ext cx="6262144" cy="6534283"/>
        </p:xfrm>
        <a:graphic>
          <a:graphicData uri="http://schemas.openxmlformats.org/drawingml/2006/table">
            <a:tbl>
              <a:tblPr/>
              <a:tblGrid>
                <a:gridCol w="3134717">
                  <a:extLst>
                    <a:ext uri="{9D8B030D-6E8A-4147-A177-3AD203B41FA5}">
                      <a16:colId xmlns:a16="http://schemas.microsoft.com/office/drawing/2014/main" val="246788157"/>
                    </a:ext>
                  </a:extLst>
                </a:gridCol>
                <a:gridCol w="3127427">
                  <a:extLst>
                    <a:ext uri="{9D8B030D-6E8A-4147-A177-3AD203B41FA5}">
                      <a16:colId xmlns:a16="http://schemas.microsoft.com/office/drawing/2014/main" val="1625989892"/>
                    </a:ext>
                  </a:extLst>
                </a:gridCol>
              </a:tblGrid>
              <a:tr h="5701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 Heart Fills with Happiness by Monique Gray Smith</a:t>
                      </a:r>
                      <a:endParaRPr lang="en-US" sz="100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2"/>
                        </a:rPr>
                        <a:t>Overdrive through MCPL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Children of Native America Today by Yvonne Wakim Dennis &amp; Arlene Hirschfelder (Ages 8-12)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764833"/>
                  </a:ext>
                </a:extLst>
              </a:tr>
              <a:tr h="5701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Hungry Johnny by Cheryl Minnema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Talking Leaves by Joseph Bruchac (Agest 10+)</a:t>
                      </a:r>
                      <a:endParaRPr lang="en-US" sz="100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3"/>
                        </a:rPr>
                        <a:t>Audiobook through Overdrive through MCPL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539608"/>
                  </a:ext>
                </a:extLst>
              </a:tr>
              <a:tr h="36466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Tasunka: A Lakota Horse Legend by Donald F. Montileaux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 Roads by Joseph Bruchac (Ages 10+)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456972"/>
                  </a:ext>
                </a:extLst>
              </a:tr>
              <a:tr h="81473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Hiawatha and the Peacemaker by Robbie Robertson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4"/>
                        </a:rPr>
                        <a:t>Sora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5"/>
                        </a:rPr>
                        <a:t>Audiobook through Overdrive through MCPL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Buffalo Bird Girl: A Hidatsa Story by S.D. Nelson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067423"/>
                  </a:ext>
                </a:extLst>
              </a:tr>
              <a:tr h="3972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Chukfi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Rabbit’s Big Bad Bellyache: A Trickster’s Tale by Greg Rodgers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Star People by S.D. Nelson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584070"/>
                  </a:ext>
                </a:extLst>
              </a:tr>
              <a:tr h="3500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Jingle Dancer by Cynthia Leitich Smith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Shi-shi-etko//Chin-Chi’s Canoe by Nicola I. Campbell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534032"/>
                  </a:ext>
                </a:extLst>
              </a:tr>
              <a:tr h="95793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Man Called Raven by Richard Van Camp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Red Bird Sings: The Story of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Zitkala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-Sa, Native American Author, Musician, and Activist by Q.L. Pearce, Gina Capaldi (Ages 10 +)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6"/>
                        </a:rPr>
                        <a:t>Sora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7"/>
                        </a:rPr>
                        <a:t>Overdrive through MCPL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239435"/>
                  </a:ext>
                </a:extLst>
              </a:tr>
              <a:tr h="3500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Owl and the Two Rabbits by Nadia Sammurtok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Priscilla and the Hollyhocks by Anne Brayles (Ages 6-9)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299609"/>
                  </a:ext>
                </a:extLst>
              </a:tr>
              <a:tr h="3972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When Turtle Grew Feathers: A Tale from the Choctaw Nation by Tim Tingle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Whale Child by Keith Egawa and Chenoa Egawa (Ages 7-10)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459501"/>
                  </a:ext>
                </a:extLst>
              </a:tr>
              <a:tr h="3972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Kamik: An Inuit Puppy Story by Donald Uluadluak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Tallchief: America’s Prima Ballerina by Maria Tallchief with Rosemary Wells (Ages 5-8)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446635"/>
                  </a:ext>
                </a:extLst>
              </a:tr>
              <a:tr h="3972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Sky Sisters by Jan Bourdeau Waboose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Wilma’s Way Home: The Life of Wilma Mankiller by Doreen Rappaport (Ages 6-9)</a:t>
                      </a:r>
                      <a:endParaRPr lang="en-US" sz="100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5905354"/>
                  </a:ext>
                </a:extLst>
              </a:tr>
              <a:tr h="3972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 Are Grateful: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Otsaliheliga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by Traci Sorrell (Ages 3-7)*   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 Show the World by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Wab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Kinew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(Ages 5-9)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712766"/>
                  </a:ext>
                </a:extLst>
              </a:tr>
              <a:tr h="5701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 the Mountain’s Base by Traci Sorrell (Ages 4-8)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8"/>
                        </a:rPr>
                        <a:t>Overdrive through MCPL</a:t>
                      </a: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>
                        <a:spcBef>
                          <a:spcPts val="0"/>
                        </a:spcBef>
                      </a:pPr>
                      <a:br>
                        <a:rPr lang="en-US" sz="1000" dirty="0">
                          <a:effectLst/>
                          <a:latin typeface="+mn-lt"/>
                        </a:rPr>
                      </a:br>
                      <a:endParaRPr lang="en-US" sz="1000" dirty="0">
                        <a:effectLst/>
                        <a:latin typeface="+mn-lt"/>
                      </a:endParaRPr>
                    </a:p>
                  </a:txBody>
                  <a:tcPr marL="13332" marR="13332" marT="13332" marB="13332">
                    <a:lnL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129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91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0EEC64-DF1D-4A41-A31E-1886CFAE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WATCH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8E013-B391-4342-9972-B6F6B513E8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 KIDS</a:t>
            </a: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endParaRPr lang="en-US" u="sng" dirty="0">
              <a:solidFill>
                <a:srgbClr val="CC9900"/>
              </a:solidFill>
              <a:latin typeface="Georgia" panose="02040502050405020303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sng" strike="noStrike" dirty="0">
                <a:solidFill>
                  <a:srgbClr val="1155CC"/>
                </a:solidFill>
                <a:effectLst/>
              </a:rPr>
              <a:t>Pachamama (Netflix)</a:t>
            </a:r>
            <a:endParaRPr lang="en-US" dirty="0"/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sng" strike="noStrike" dirty="0">
                <a:solidFill>
                  <a:srgbClr val="1155CC"/>
                </a:solidFill>
                <a:effectLst/>
              </a:rPr>
              <a:t>The Legend of </a:t>
            </a:r>
            <a:r>
              <a:rPr lang="en-US" sz="1800" b="0" i="0" u="sng" strike="noStrike" dirty="0" err="1">
                <a:solidFill>
                  <a:srgbClr val="1155CC"/>
                </a:solidFill>
                <a:effectLst/>
              </a:rPr>
              <a:t>Sarila</a:t>
            </a:r>
            <a:endParaRPr lang="en-US" sz="1800" b="0" i="0" u="sng" strike="noStrike" dirty="0">
              <a:solidFill>
                <a:srgbClr val="1155CC"/>
              </a:solidFill>
              <a:effectLst/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1155CC"/>
                </a:solidFill>
              </a:rPr>
              <a:t>Molly of Denali (PBS)</a:t>
            </a:r>
            <a:endParaRPr lang="en-US" b="0" dirty="0">
              <a:effectLst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A7776-34C6-4EB3-B08A-746253382B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u="sng" dirty="0">
                <a:solidFill>
                  <a:schemeClr val="tx1"/>
                </a:solidFill>
              </a:rPr>
              <a:t>FOR OLDER KIDS/ADULTS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u="sng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AC349E-92EB-4C9A-B45F-AC84ABDEB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62728"/>
              </p:ext>
            </p:extLst>
          </p:nvPr>
        </p:nvGraphicFramePr>
        <p:xfrm>
          <a:off x="7550546" y="2988896"/>
          <a:ext cx="4012386" cy="2829560"/>
        </p:xfrm>
        <a:graphic>
          <a:graphicData uri="http://schemas.openxmlformats.org/drawingml/2006/table">
            <a:tbl>
              <a:tblPr/>
              <a:tblGrid>
                <a:gridCol w="4012386">
                  <a:extLst>
                    <a:ext uri="{9D8B030D-6E8A-4147-A177-3AD203B41FA5}">
                      <a16:colId xmlns:a16="http://schemas.microsoft.com/office/drawing/2014/main" val="2900680191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</a:rPr>
                        <a:t>Reservation Dogs (Hulu)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206036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</a:rPr>
                        <a:t>Rutherford Falls (Peacock/NBC)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491889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</a:rPr>
                        <a:t>Basketball or Nothing (Netflix)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1462227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</a:rPr>
                        <a:t>The Blessing (Amazon Prime)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23456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</a:rPr>
                        <a:t>Rumble: The Indians Who Rocked the World (Amazon Prime)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sng" strike="noStrike" dirty="0">
                        <a:solidFill>
                          <a:srgbClr val="1155CC"/>
                        </a:solidFill>
                        <a:effectLst/>
                        <a:latin typeface="+mn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3"/>
                        </a:rPr>
                        <a:t>Gather</a:t>
                      </a: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786184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43BD1260-18B2-4220-BDF1-AA1A032EC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224" y="3020166"/>
            <a:ext cx="91422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6606DA37-1870-45EC-89E4-3C80899E7973}"/>
              </a:ext>
            </a:extLst>
          </p:cNvPr>
          <p:cNvSpPr txBox="1"/>
          <p:nvPr/>
        </p:nvSpPr>
        <p:spPr>
          <a:xfrm>
            <a:off x="2582395" y="5901611"/>
            <a:ext cx="8805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** This list is provided as a guide and is not intended to include all Native American films or shows.  If we have missed one that you know of, please email Sandhya K. Kidd (skattakuzhy@yahoo.com) – we’ll be happy to add it! </a:t>
            </a:r>
          </a:p>
        </p:txBody>
      </p:sp>
    </p:spTree>
    <p:extLst>
      <p:ext uri="{BB962C8B-B14F-4D97-AF65-F5344CB8AC3E}">
        <p14:creationId xmlns:p14="http://schemas.microsoft.com/office/powerpoint/2010/main" val="416237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0EEC64-DF1D-4A41-A31E-1886CFAE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VISIT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Museums &amp; Sites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8E013-B391-4342-9972-B6F6B513E8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Museums</a:t>
            </a: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endParaRPr lang="en-US" u="sng" dirty="0">
              <a:solidFill>
                <a:srgbClr val="CC9900"/>
              </a:solidFill>
              <a:latin typeface="Georgia" panose="02040502050405020303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sng" strike="noStrike" dirty="0">
                <a:solidFill>
                  <a:srgbClr val="CC990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Baltimore American Indian Center</a:t>
            </a:r>
            <a:endParaRPr lang="en-US" dirty="0"/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sng" strike="noStrike" dirty="0">
                <a:solidFill>
                  <a:srgbClr val="1155CC"/>
                </a:solidFill>
                <a:effectLst/>
                <a:hlinkClick r:id="rId3"/>
              </a:rPr>
              <a:t>Smithsonian’s National Museum of the American Indian</a:t>
            </a:r>
            <a:endParaRPr lang="en-US" dirty="0"/>
          </a:p>
          <a:p>
            <a:pPr mar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800" b="0" i="0" u="sng" strike="noStrike" dirty="0">
                <a:solidFill>
                  <a:srgbClr val="1155CC"/>
                </a:solidFill>
                <a:effectLst/>
                <a:hlinkClick r:id="rId4"/>
              </a:rPr>
              <a:t>Maryland Indian Cultural Center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sz="1800" b="0" i="0" u="sng" strike="noStrike" dirty="0">
                <a:solidFill>
                  <a:srgbClr val="1155CC"/>
                </a:solidFill>
                <a:effectLst/>
                <a:hlinkClick r:id="rId5"/>
              </a:rPr>
              <a:t>Indian Pueblo Cultural Center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 - check out their virtual programs!!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A7776-34C6-4EB3-B08A-746253382B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1800" b="0" i="0" strike="noStrike" dirty="0">
                <a:solidFill>
                  <a:schemeClr val="tx1"/>
                </a:solidFill>
                <a:effectLst/>
              </a:rPr>
              <a:t>Sites Close By that Are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0" i="0" u="sng" strike="noStrike" dirty="0">
                <a:solidFill>
                  <a:schemeClr val="tx1"/>
                </a:solidFill>
                <a:effectLst/>
              </a:rPr>
              <a:t>Important in Maryland Native Histo</a:t>
            </a:r>
            <a:r>
              <a:rPr lang="en-US" sz="1800" b="0" i="0" u="none" strike="noStrike" dirty="0">
                <a:solidFill>
                  <a:schemeClr val="tx1"/>
                </a:solidFill>
                <a:effectLst/>
              </a:rPr>
              <a:t>ry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AC349E-92EB-4C9A-B45F-AC84ABDEBCC6}"/>
              </a:ext>
            </a:extLst>
          </p:cNvPr>
          <p:cNvGraphicFramePr>
            <a:graphicFrameLocks noGrp="1"/>
          </p:cNvGraphicFramePr>
          <p:nvPr/>
        </p:nvGraphicFramePr>
        <p:xfrm>
          <a:off x="7492225" y="3253230"/>
          <a:ext cx="4012386" cy="2280920"/>
        </p:xfrm>
        <a:graphic>
          <a:graphicData uri="http://schemas.openxmlformats.org/drawingml/2006/table">
            <a:tbl>
              <a:tblPr/>
              <a:tblGrid>
                <a:gridCol w="4012386">
                  <a:extLst>
                    <a:ext uri="{9D8B030D-6E8A-4147-A177-3AD203B41FA5}">
                      <a16:colId xmlns:a16="http://schemas.microsoft.com/office/drawing/2014/main" val="2900680191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6"/>
                        </a:rPr>
                        <a:t>Nanticoke River Discovery Center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206036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7"/>
                        </a:rPr>
                        <a:t>National Lacrosse Hall of Fame &amp; Museum</a:t>
                      </a:r>
                      <a:endParaRPr lang="en-US" sz="180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491889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8"/>
                        </a:rPr>
                        <a:t>Piscataway Park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1462227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9"/>
                        </a:rPr>
                        <a:t>Chapman State Park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234565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sng" strike="noStrike" dirty="0" err="1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10"/>
                        </a:rPr>
                        <a:t>Handsell</a:t>
                      </a:r>
                      <a:r>
                        <a:rPr lang="en-US" sz="1800" b="0" i="0" u="sng" strike="noStrike" dirty="0">
                          <a:solidFill>
                            <a:srgbClr val="1155CC"/>
                          </a:solidFill>
                          <a:effectLst/>
                          <a:latin typeface="+mn-lt"/>
                          <a:hlinkClick r:id="rId10"/>
                        </a:rPr>
                        <a:t> Historic Site</a:t>
                      </a:r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786184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43BD1260-18B2-4220-BDF1-AA1A032EC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2224" y="3020166"/>
            <a:ext cx="91422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525CE9BE-75AE-494A-85E6-3A32103E02B8}"/>
              </a:ext>
            </a:extLst>
          </p:cNvPr>
          <p:cNvSpPr txBox="1"/>
          <p:nvPr/>
        </p:nvSpPr>
        <p:spPr>
          <a:xfrm>
            <a:off x="2589212" y="6003057"/>
            <a:ext cx="8805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** This list is provided as a guide and is not intended to include all Native American museums and/or sites.  If we have missed one that you know of, please email Sandhya K. Kidd (skattakuzhy@yahoo.com) – we’ll be happy to add it! </a:t>
            </a:r>
          </a:p>
        </p:txBody>
      </p:sp>
    </p:spTree>
    <p:extLst>
      <p:ext uri="{BB962C8B-B14F-4D97-AF65-F5344CB8AC3E}">
        <p14:creationId xmlns:p14="http://schemas.microsoft.com/office/powerpoint/2010/main" val="20295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1040C0-C0DB-41A1-9187-B937E3A9A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SUPPORT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sz="2700" dirty="0">
                <a:solidFill>
                  <a:schemeClr val="tx1"/>
                </a:solidFill>
              </a:rPr>
              <a:t>urchase from a Native American Owned Business or Donate to a Native American Focused Organization</a:t>
            </a:r>
            <a:br>
              <a:rPr lang="en-US" dirty="0">
                <a:solidFill>
                  <a:schemeClr val="tx1"/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2601BD-225F-45D4-B9F1-19FBCD162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92924" y="2456268"/>
            <a:ext cx="4313864" cy="3777622"/>
          </a:xfrm>
        </p:spPr>
        <p:txBody>
          <a:bodyPr/>
          <a:lstStyle/>
          <a:p>
            <a:r>
              <a:rPr lang="en-US" dirty="0">
                <a:hlinkClick r:id="rId2"/>
              </a:rPr>
              <a:t>Beyond Buckskin Boutique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4"/>
              </a:rPr>
              <a:t>B. Yellowtail</a:t>
            </a:r>
            <a:endParaRPr lang="en-US" dirty="0"/>
          </a:p>
          <a:p>
            <a:r>
              <a:rPr lang="en-US" dirty="0">
                <a:hlinkClick r:id="rId5"/>
              </a:rPr>
              <a:t>TP </a:t>
            </a:r>
            <a:r>
              <a:rPr lang="en-US" dirty="0" err="1">
                <a:hlinkClick r:id="rId5"/>
              </a:rPr>
              <a:t>Mocs</a:t>
            </a:r>
            <a:endParaRPr lang="en-US" dirty="0"/>
          </a:p>
          <a:p>
            <a:r>
              <a:rPr lang="en-US" dirty="0">
                <a:hlinkClick r:id="rId6"/>
              </a:rPr>
              <a:t>Eighth Generation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10F1BF0-C679-43AA-8158-A1C9731D2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456268"/>
            <a:ext cx="4313864" cy="2168895"/>
          </a:xfrm>
        </p:spPr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  <a:hlinkClick r:id="rId3"/>
              </a:rPr>
              <a:t>Native American Rights Fund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r>
              <a:rPr lang="en-US" dirty="0">
                <a:hlinkClick r:id="rId7"/>
              </a:rPr>
              <a:t>American Indian College Fund</a:t>
            </a:r>
            <a:endParaRPr lang="en-US" dirty="0"/>
          </a:p>
          <a:p>
            <a:r>
              <a:rPr lang="en-US" dirty="0">
                <a:hlinkClick r:id="rId8"/>
              </a:rPr>
              <a:t>Partnership with Native Americans</a:t>
            </a:r>
            <a:endParaRPr lang="en-US" dirty="0"/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51A1E40E-76F8-4745-B355-51BA0A2509A9}"/>
              </a:ext>
            </a:extLst>
          </p:cNvPr>
          <p:cNvSpPr txBox="1"/>
          <p:nvPr/>
        </p:nvSpPr>
        <p:spPr>
          <a:xfrm>
            <a:off x="2592924" y="5514785"/>
            <a:ext cx="8805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** This list is provided as a guide and is not intended to include all Native American businesses or organizations.  If we have missed one that you know of, please email Sandhya K. Kidd (skattakuzhy@yahoo.com) – we’ll be happy to add it! </a:t>
            </a:r>
          </a:p>
        </p:txBody>
      </p:sp>
    </p:spTree>
    <p:extLst>
      <p:ext uri="{BB962C8B-B14F-4D97-AF65-F5344CB8AC3E}">
        <p14:creationId xmlns:p14="http://schemas.microsoft.com/office/powerpoint/2010/main" val="105828267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762</Words>
  <Application>Microsoft Macintosh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Georgia</vt:lpstr>
      <vt:lpstr>Wingdings 3</vt:lpstr>
      <vt:lpstr>Wisp</vt:lpstr>
      <vt:lpstr>Ways to Honor Native Americans During  Native American Heritage Month</vt:lpstr>
      <vt:lpstr>LEARN Whose Land Do We Live On? </vt:lpstr>
      <vt:lpstr>READ Native American Legends &amp;  History</vt:lpstr>
      <vt:lpstr>WATCH </vt:lpstr>
      <vt:lpstr>VISIT Museums &amp; Sites </vt:lpstr>
      <vt:lpstr>SUPPORT Purchase from a Native American Owned Business or Donate to a Native American Focused Organization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Honor Native Americans During  Native American Heritage Month</dc:title>
  <dc:creator>Sandhya Kidd</dc:creator>
  <cp:lastModifiedBy>Dana Goodson</cp:lastModifiedBy>
  <cp:revision>15</cp:revision>
  <dcterms:created xsi:type="dcterms:W3CDTF">2020-11-18T19:29:24Z</dcterms:created>
  <dcterms:modified xsi:type="dcterms:W3CDTF">2022-11-16T03:24:31Z</dcterms:modified>
</cp:coreProperties>
</file>