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5" r:id="rId1"/>
  </p:sldMasterIdLst>
  <p:sldIdLst>
    <p:sldId id="256" r:id="rId2"/>
    <p:sldId id="258" r:id="rId3"/>
    <p:sldId id="257" r:id="rId4"/>
    <p:sldId id="265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4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0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0577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88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5879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99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54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0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0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1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5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9/24/21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0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3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9/24/21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0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3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5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0BC36-61E3-49E7-BC5F-0EAF5AD67C99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7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  <p:sldLayoutId id="2147484026" r:id="rId11"/>
    <p:sldLayoutId id="2147484027" r:id="rId12"/>
    <p:sldLayoutId id="2147484028" r:id="rId13"/>
    <p:sldLayoutId id="2147484029" r:id="rId14"/>
    <p:sldLayoutId id="2147484030" r:id="rId15"/>
    <p:sldLayoutId id="21474840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pespta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wresearch.org/fact-tank/2020/09/15/who-is-hispanic/" TargetMode="External"/><Relationship Id="rId2" Type="http://schemas.openxmlformats.org/officeDocument/2006/relationships/hyperlink" Target="https://www.vox.com/2016/8/28/12658908/latino-hispanic-race-ethnicity-explain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info.gov/content/pkg/STATUTE-102/pdf/STATUTE-102-Pg1012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ntgomerycountymd.gov/library/services/registration.html" TargetMode="External"/><Relationship Id="rId2" Type="http://schemas.openxmlformats.org/officeDocument/2006/relationships/hyperlink" Target="https://www2.montgomeryschoolsmd.org/schools/garrettparkes/mediacente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dpl.ent.sirsi.net/client/en_US/catalog/search/results?qu=American+Born+Chinese&amp;te=" TargetMode="External"/><Relationship Id="rId5" Type="http://schemas.openxmlformats.org/officeDocument/2006/relationships/hyperlink" Target="https://mdpl.ent.sirsi.net/client/en_US/catalog/search/detailnonmodal/ent:$002f$002fERC_2461_20065$002f0$002fERC_2461_20065:OVERDRIVE:2cfd934c-5145-4265-b15f-19c77f03ca3b/one?qu=The+Ugly+Vegetables" TargetMode="External"/><Relationship Id="rId4" Type="http://schemas.openxmlformats.org/officeDocument/2006/relationships/hyperlink" Target="https://www.montgomerycountymd.gov/library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s.gov/hatu/index.htm" TargetMode="External"/><Relationship Id="rId2" Type="http://schemas.openxmlformats.org/officeDocument/2006/relationships/hyperlink" Target="http://baltimoreamericanindiancenter.org/museum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amanplesafilm.com/screenings" TargetMode="External"/><Relationship Id="rId3" Type="http://schemas.openxmlformats.org/officeDocument/2006/relationships/hyperlink" Target="https://americanhistory.si.edu/pleibol" TargetMode="External"/><Relationship Id="rId7" Type="http://schemas.openxmlformats.org/officeDocument/2006/relationships/hyperlink" Target="https://www.nps.gov/hatu/index.htm" TargetMode="External"/><Relationship Id="rId2" Type="http://schemas.openxmlformats.org/officeDocument/2006/relationships/hyperlink" Target="http://baltimoreamericanindiancenter.org/museum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montgomeryparks.org/montgomery-parks-celebrates-hispanic-heritage-month-with-free-community-events/" TargetMode="External"/><Relationship Id="rId5" Type="http://schemas.openxmlformats.org/officeDocument/2006/relationships/hyperlink" Target="https://www.pgparks.com/2855/Hispanic-Heritage-Month" TargetMode="External"/><Relationship Id="rId10" Type="http://schemas.openxmlformats.org/officeDocument/2006/relationships/hyperlink" Target="https://silver.afi.com/Browsing/EventsAndExperiences/EventDetails/0000000008" TargetMode="External"/><Relationship Id="rId4" Type="http://schemas.openxmlformats.org/officeDocument/2006/relationships/hyperlink" Target="https://www.npr.org/about-npr/1035507395/el-tiny-celebrates-hispanic-heritage-month" TargetMode="External"/><Relationship Id="rId9" Type="http://schemas.openxmlformats.org/officeDocument/2006/relationships/hyperlink" Target="https://unionmarketdc.com/events/guatemala-cultural-festival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ickys-handyman-services.business.site/#summary" TargetMode="External"/><Relationship Id="rId13" Type="http://schemas.openxmlformats.org/officeDocument/2006/relationships/hyperlink" Target="https://www.layc-dc.org/" TargetMode="External"/><Relationship Id="rId3" Type="http://schemas.openxmlformats.org/officeDocument/2006/relationships/hyperlink" Target="https://www.sephora.com/product/beautyblender-P228913?om_mmc=aff-linkshare-redirect-tv2R4u9rImY&amp;c3ch=Linkshare&amp;c3nid=tv2R4u9rImY&amp;affid=tv2R4u9rImY-h0k3UuZTjBXknGqG4pWAOA&amp;ranEAID=tv2R4u9rImY&amp;ranMID=2417&amp;ranSiteID=tv2R4u9rImY-h0k3UuZTjBXknGqG4pWAOA&amp;ranLinkID=10-1&amp;browserdefault=true" TargetMode="External"/><Relationship Id="rId7" Type="http://schemas.openxmlformats.org/officeDocument/2006/relationships/hyperlink" Target="https://tognoligifts.com/" TargetMode="External"/><Relationship Id="rId12" Type="http://schemas.openxmlformats.org/officeDocument/2006/relationships/hyperlink" Target="https://www.collectiveactiondc.org/" TargetMode="External"/><Relationship Id="rId2" Type="http://schemas.openxmlformats.org/officeDocument/2006/relationships/hyperlink" Target="https://www.loyaltybookstores.com/" TargetMode="External"/><Relationship Id="rId16" Type="http://schemas.openxmlformats.org/officeDocument/2006/relationships/hyperlink" Target="https://naleo.org/about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mayorgaorganics.com/" TargetMode="External"/><Relationship Id="rId11" Type="http://schemas.openxmlformats.org/officeDocument/2006/relationships/hyperlink" Target="https://www.thedesigningchica.com/" TargetMode="External"/><Relationship Id="rId5" Type="http://schemas.openxmlformats.org/officeDocument/2006/relationships/hyperlink" Target="https://www.blackrosehairsalon.com/photos" TargetMode="External"/><Relationship Id="rId15" Type="http://schemas.openxmlformats.org/officeDocument/2006/relationships/hyperlink" Target="https://www.maldef.org/" TargetMode="External"/><Relationship Id="rId10" Type="http://schemas.openxmlformats.org/officeDocument/2006/relationships/hyperlink" Target="https://www.etsy.com/shop/SheSePuedeShop?utm_custom1=goodhousekeeping.com&amp;source=aw&amp;utm_source=affiliate_window&amp;utm_medium=affiliate&amp;utm_campaign=us_location_buyer&amp;utm_content=78888&amp;awc=6220_1632157202_78a51f9848766737837c7d30c8cebcc0&amp;utm_term=0" TargetMode="External"/><Relationship Id="rId4" Type="http://schemas.openxmlformats.org/officeDocument/2006/relationships/hyperlink" Target="https://www.duendedistrict.com/pop-ups" TargetMode="External"/><Relationship Id="rId9" Type="http://schemas.openxmlformats.org/officeDocument/2006/relationships/hyperlink" Target="https://growmija.com/" TargetMode="External"/><Relationship Id="rId14" Type="http://schemas.openxmlformats.org/officeDocument/2006/relationships/hyperlink" Target="https://identity-youth.org/who-we-a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6FD26-318D-4A70-9D7A-35A8AAE5A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3711" y="489099"/>
            <a:ext cx="9356652" cy="539572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Ways to Honor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Hispanic Heritage Month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835742-6396-45D2-9097-D906AFF2D002}"/>
              </a:ext>
            </a:extLst>
          </p:cNvPr>
          <p:cNvSpPr txBox="1"/>
          <p:nvPr/>
        </p:nvSpPr>
        <p:spPr>
          <a:xfrm>
            <a:off x="1828800" y="6368902"/>
            <a:ext cx="9835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Prepared by the </a:t>
            </a:r>
            <a:r>
              <a:rPr lang="en-US" dirty="0">
                <a:hlinkClick r:id="rId2"/>
              </a:rPr>
              <a:t>Garrett Park Elementary School PTA </a:t>
            </a:r>
            <a:r>
              <a:rPr lang="en-US" dirty="0"/>
              <a:t>Diversity &amp; Inclusion Committee</a:t>
            </a:r>
          </a:p>
        </p:txBody>
      </p:sp>
    </p:spTree>
    <p:extLst>
      <p:ext uri="{BB962C8B-B14F-4D97-AF65-F5344CB8AC3E}">
        <p14:creationId xmlns:p14="http://schemas.microsoft.com/office/powerpoint/2010/main" val="391656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B8942-79C8-4C10-AC85-71E0F65B7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WHO	</a:t>
            </a:r>
            <a:br>
              <a:rPr lang="en-US" dirty="0"/>
            </a:br>
            <a:r>
              <a:rPr lang="en-US" dirty="0"/>
              <a:t>Hispanic vs. Latino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73627-EA27-4F38-BEA9-935131429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599"/>
            <a:ext cx="9326563" cy="4514851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dirty="0">
                <a:solidFill>
                  <a:srgbClr val="212529"/>
                </a:solidFill>
                <a:effectLst/>
              </a:rPr>
              <a:t>Hispanic Heritage Month is a national celebration to honor the history, culture and influence of those who came from Spain, Mexico, the Caribbean and Central and South America.  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212529"/>
                </a:solidFill>
              </a:rPr>
              <a:t>It is important to note that while the terms “Hispanic” and “Latino” are used interchangeably to </a:t>
            </a:r>
            <a:r>
              <a:rPr lang="en-US" sz="2000" b="0" i="0" dirty="0">
                <a:solidFill>
                  <a:srgbClr val="212529"/>
                </a:solidFill>
                <a:effectLst/>
              </a:rPr>
              <a:t>describe and summarize a broad group of people of a variety of backgrounds, they are not universally embraced as terms of identify.   Some draw a distinction between the two: “Hispanic” identity often refers to language, or “people of Spanish-speaking origins,” and “Latino” identity often refers to geography, or “people whose origins are located in Latin America.”   Some Hispanic and/or Latino people  prefer to describe themselves by their family’s country of origin.  </a:t>
            </a:r>
          </a:p>
          <a:p>
            <a:pPr marL="0" indent="0" algn="l">
              <a:buNone/>
            </a:pPr>
            <a:r>
              <a:rPr lang="en-US" sz="1600" dirty="0">
                <a:solidFill>
                  <a:srgbClr val="212529"/>
                </a:solidFill>
              </a:rPr>
              <a:t>Sources: “</a:t>
            </a:r>
            <a:r>
              <a:rPr lang="en-US" sz="1600" dirty="0">
                <a:solidFill>
                  <a:srgbClr val="212529"/>
                </a:solidFill>
                <a:hlinkClick r:id="rId2"/>
              </a:rPr>
              <a:t>Latino and Hispanic Identities aren’t the same.   They’re also not racial groups</a:t>
            </a:r>
            <a:r>
              <a:rPr lang="en-US" sz="1600" dirty="0">
                <a:solidFill>
                  <a:srgbClr val="212529"/>
                </a:solidFill>
              </a:rPr>
              <a:t>”; “</a:t>
            </a:r>
            <a:r>
              <a:rPr lang="en-US" sz="1600" dirty="0">
                <a:solidFill>
                  <a:srgbClr val="212529"/>
                </a:solidFill>
                <a:hlinkClick r:id="rId3"/>
              </a:rPr>
              <a:t>Who is Hispanic</a:t>
            </a:r>
            <a:r>
              <a:rPr lang="en-US" sz="1600" dirty="0">
                <a:solidFill>
                  <a:srgbClr val="212529"/>
                </a:solidFill>
              </a:rPr>
              <a:t>?” https://www.exploratorium.edu/sites/default/files/Genial_2017_Terms_of_Usage.pdf</a:t>
            </a:r>
            <a:endParaRPr lang="en-US" sz="1600" b="0" i="0" dirty="0">
              <a:solidFill>
                <a:srgbClr val="21252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312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7D6101-867C-4886-95E8-637625DE1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LEARN</a:t>
            </a:r>
            <a:r>
              <a:rPr lang="en-US" sz="4400" dirty="0"/>
              <a:t> </a:t>
            </a:r>
            <a:br>
              <a:rPr lang="en-US" sz="4400" dirty="0"/>
            </a:br>
            <a:r>
              <a:rPr lang="en-US" sz="4000" dirty="0"/>
              <a:t>How it Started </a:t>
            </a:r>
            <a:r>
              <a:rPr lang="en-US" sz="4400" dirty="0"/>
              <a:t>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4BF7CD-F079-4284-BFD4-FD3D3C6B9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478741" cy="33634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0" i="0" dirty="0">
                <a:effectLst/>
              </a:rPr>
              <a:t>The observance started in 1968 under President Lyndon Johnson's administration as a one-week celebration called Hispanic Heritage Week. </a:t>
            </a:r>
          </a:p>
          <a:p>
            <a:pPr marL="0" indent="0">
              <a:buNone/>
            </a:pPr>
            <a:r>
              <a:rPr lang="en-US" sz="2000" dirty="0"/>
              <a:t>Y</a:t>
            </a:r>
            <a:r>
              <a:rPr lang="en-US" sz="2000" b="0" i="0" dirty="0">
                <a:effectLst/>
              </a:rPr>
              <a:t>ears later, President Ronald Reagan proposed extending this celebration into a month-long event. It was </a:t>
            </a:r>
            <a:r>
              <a:rPr lang="en-US" sz="2000" b="0" i="0" u="none" strike="noStrike" dirty="0">
                <a:solidFill>
                  <a:srgbClr val="144AA8"/>
                </a:solidFill>
                <a:effectLst/>
                <a:hlinkClick r:id="rId2"/>
              </a:rPr>
              <a:t>enacted into law </a:t>
            </a:r>
            <a:r>
              <a:rPr lang="en-US" sz="2000" b="0" i="0" dirty="0">
                <a:effectLst/>
              </a:rPr>
              <a:t>on Aug. 17, 1988, officially designating the 30-day period starting on Sept. 15 to Oct. 15 as National Hispanic Heritage Month.</a:t>
            </a:r>
            <a:endParaRPr lang="en-US" sz="20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US" sz="1400" u="sng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6491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91FBF-286E-47F1-969B-4935FB086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164" y="656008"/>
            <a:ext cx="2314020" cy="150949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READ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6EAF9-B7BC-4DD6-9657-43C60E3F8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6164" y="1410753"/>
            <a:ext cx="2100966" cy="52041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We’ve pulled together a list to start with – books that are available through Montgomery County Public Library are highlighted.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You can also check the Media Center page for access to other digital libraries. </a:t>
            </a:r>
            <a:r>
              <a:rPr lang="en-US" sz="1400" dirty="0">
                <a:solidFill>
                  <a:srgbClr val="000000"/>
                </a:solidFill>
                <a:hlinkClick r:id="rId2"/>
              </a:rPr>
              <a:t>Media Center page on the GPES website</a:t>
            </a:r>
            <a:r>
              <a:rPr lang="en-US" sz="1400" dirty="0">
                <a:solidFill>
                  <a:srgbClr val="000000"/>
                </a:solidFill>
              </a:rPr>
              <a:t>.  You can also access Epic! With your child’s classroom code. 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 If you don’t already have a Montgomery County Public Library card, you can get a </a:t>
            </a:r>
            <a:r>
              <a:rPr lang="en-US" sz="1400" dirty="0">
                <a:solidFill>
                  <a:srgbClr val="000000"/>
                </a:solidFill>
                <a:hlinkClick r:id="rId3"/>
              </a:rPr>
              <a:t>Digital Library Card online</a:t>
            </a:r>
            <a:r>
              <a:rPr lang="en-US" sz="1400" dirty="0">
                <a:solidFill>
                  <a:srgbClr val="000000"/>
                </a:solidFill>
              </a:rPr>
              <a:t> now! </a:t>
            </a:r>
          </a:p>
          <a:p>
            <a:pPr marL="0" indent="0"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E5899DC-F6BD-498F-A2AF-0FDC5983A1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779938"/>
              </p:ext>
            </p:extLst>
          </p:nvPr>
        </p:nvGraphicFramePr>
        <p:xfrm>
          <a:off x="5321784" y="113686"/>
          <a:ext cx="6578117" cy="6633613"/>
        </p:xfrm>
        <a:graphic>
          <a:graphicData uri="http://schemas.openxmlformats.org/drawingml/2006/table">
            <a:tbl>
              <a:tblPr firstRow="1" firstCol="1" bandRow="1"/>
              <a:tblGrid>
                <a:gridCol w="2158516">
                  <a:extLst>
                    <a:ext uri="{9D8B030D-6E8A-4147-A177-3AD203B41FA5}">
                      <a16:colId xmlns:a16="http://schemas.microsoft.com/office/drawing/2014/main" val="422954219"/>
                    </a:ext>
                  </a:extLst>
                </a:gridCol>
                <a:gridCol w="2080102">
                  <a:extLst>
                    <a:ext uri="{9D8B030D-6E8A-4147-A177-3AD203B41FA5}">
                      <a16:colId xmlns:a16="http://schemas.microsoft.com/office/drawing/2014/main" val="1663704195"/>
                    </a:ext>
                  </a:extLst>
                </a:gridCol>
                <a:gridCol w="2339499">
                  <a:extLst>
                    <a:ext uri="{9D8B030D-6E8A-4147-A177-3AD203B41FA5}">
                      <a16:colId xmlns:a16="http://schemas.microsoft.com/office/drawing/2014/main" val="680476151"/>
                    </a:ext>
                  </a:extLst>
                </a:gridCol>
              </a:tblGrid>
              <a:tr h="4258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Separate is Never Equal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Duncan Tonatiuh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MCPL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Mango, Abuela &amp; Me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 Medina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Shoes and I: Crossing 3 Borders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René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Colato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Laínez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716852"/>
                  </a:ext>
                </a:extLst>
              </a:tr>
              <a:tr h="5136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Dreamers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Yuyi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Morales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Lucía the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Luchadora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Cynthia Leonor Garza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Across the Bay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Carlos Aponte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701541"/>
                  </a:ext>
                </a:extLst>
              </a:tr>
              <a:tr h="5715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Carmela full of Wishes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 de la Pena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MCPL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Turning Pages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Sonia Sotomayor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hlinkClick r:id="rId5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Princesa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the Pea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Susan Middleton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Elya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607646"/>
                  </a:ext>
                </a:extLst>
              </a:tr>
              <a:tr h="5715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Just Ask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Sonia Sotomayor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Waiting for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Biblioburro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Monica Brown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Alma and How She Got Her Name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Juana Martinez-Neal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977106"/>
                  </a:ext>
                </a:extLst>
              </a:tr>
              <a:tr h="4507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Island Born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Junot Diaz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Planting Stories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Anika Denise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Gaby, Lost and Found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Angela Cervantes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014605"/>
                  </a:ext>
                </a:extLst>
              </a:tr>
              <a:tr h="2275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Undocumented: A Worker’s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Firght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Duncan Tonatiuh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Panda &amp; Moon Bear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Jared </a:t>
                      </a:r>
                      <a:r>
                        <a:rPr lang="en-US" sz="1000" u="non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Rosellò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hlinkClick r:id="rId6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Poet Slave of Cuba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Margarita Engle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077822"/>
                  </a:ext>
                </a:extLst>
              </a:tr>
              <a:tr h="3078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Stella Diaz Dreams Big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Angela Dominquez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Way to Rio Luna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Zoraida Cordova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Esperanza Rising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Pam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Munòz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Ryan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716609"/>
                  </a:ext>
                </a:extLst>
              </a:tr>
              <a:tr h="4561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Galapagos Girl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Marsha Diane Arnold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MCPL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Frontera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Deborah Mills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 Many Tamales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Gary Soto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036690"/>
                  </a:ext>
                </a:extLst>
              </a:tr>
              <a:tr h="4617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Love Sugar Magic: A Dash of Trouble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Meriano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MCPL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Bold!Be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Brave! 11 Latinas Who Made US History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Naibe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Reynoso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Girl named Rosita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Anika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Aldamuy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Denise</a:t>
                      </a: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835528"/>
                  </a:ext>
                </a:extLst>
              </a:tr>
              <a:tr h="5715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Pepe and the Parade: A Celebration of Hispanic Heritage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Tracey Kyle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Dolores Huerta: A Hero to Migrant Workers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Sarah E. Warren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MCPL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That’s Not Fair: Emma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Tenayuca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Struggle for Justice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Carmen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Tafolla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804680"/>
                  </a:ext>
                </a:extLst>
              </a:tr>
              <a:tr h="4608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Sylvia and Aki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Winifred Conkling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MCPL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 to the Stars: My Journey from Girl Scout to Rocket Scientist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Sylvia Acevedo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Where are you From?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Yamile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Saied Mendez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MCPL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6430092"/>
                  </a:ext>
                </a:extLst>
              </a:tr>
              <a:tr h="4258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Pledge Allegiance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 Mora, Libby Martinez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MCPL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Sofia Valdez, Future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Prez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 Beaty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MCPL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Name is Maria Isabel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Alma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Flor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Ada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MCPL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9" marR="32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68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36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0EEC64-DF1D-4A41-A31E-1886CFAE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WATCH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88E013-B391-4342-9972-B6F6B513E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92923" y="1540188"/>
            <a:ext cx="4502777" cy="4332278"/>
          </a:xfrm>
        </p:spPr>
        <p:txBody>
          <a:bodyPr>
            <a:normAutofit lnSpcReduction="10000"/>
          </a:bodyPr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00206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Kids</a:t>
            </a:r>
          </a:p>
          <a:p>
            <a:pPr marL="0" indent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strike="noStrike" dirty="0">
              <a:solidFill>
                <a:srgbClr val="002060"/>
              </a:solidFill>
              <a:effectLst/>
            </a:endParaRPr>
          </a:p>
          <a:p>
            <a:pPr marL="0" indent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strike="noStrike" dirty="0">
                <a:solidFill>
                  <a:srgbClr val="002060"/>
                </a:solidFill>
                <a:effectLst/>
              </a:rPr>
              <a:t>Coco</a:t>
            </a:r>
          </a:p>
          <a:p>
            <a:pPr marL="0" indent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2060"/>
                </a:solidFill>
              </a:rPr>
              <a:t>The Book of Life</a:t>
            </a:r>
          </a:p>
          <a:p>
            <a:pPr marL="0" indent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2060"/>
                </a:solidFill>
              </a:rPr>
              <a:t>Vivo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2060"/>
                </a:solidFill>
                <a:effectLst/>
                <a:latin typeface="+mn-lt"/>
              </a:rPr>
              <a:t>Dora and the Lost City of Gold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2060"/>
                </a:solidFill>
              </a:rPr>
              <a:t>Ferdinand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2060"/>
                </a:solidFill>
                <a:effectLst/>
                <a:latin typeface="+mn-lt"/>
              </a:rPr>
              <a:t>Xico’s</a:t>
            </a:r>
            <a:r>
              <a:rPr lang="en-US" sz="1800" dirty="0">
                <a:solidFill>
                  <a:srgbClr val="002060"/>
                </a:solidFill>
                <a:effectLst/>
                <a:latin typeface="+mn-lt"/>
              </a:rPr>
              <a:t> Journey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2060"/>
                </a:solidFill>
                <a:effectLst/>
                <a:latin typeface="+mn-lt"/>
              </a:rPr>
              <a:t>La </a:t>
            </a:r>
            <a:r>
              <a:rPr lang="en-US" sz="1800" dirty="0" err="1">
                <a:solidFill>
                  <a:srgbClr val="002060"/>
                </a:solidFill>
                <a:effectLst/>
                <a:latin typeface="+mn-lt"/>
              </a:rPr>
              <a:t>Leyenda</a:t>
            </a:r>
            <a:r>
              <a:rPr lang="en-US" sz="1800" dirty="0">
                <a:solidFill>
                  <a:srgbClr val="002060"/>
                </a:solidFill>
                <a:effectLst/>
                <a:latin typeface="+mn-lt"/>
              </a:rPr>
              <a:t> de la Llorona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2060"/>
                </a:solidFill>
                <a:effectLst/>
                <a:latin typeface="+mn-lt"/>
              </a:rPr>
              <a:t>Legend Quest (Series)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2060"/>
                </a:solidFill>
              </a:rPr>
              <a:t>Pachamama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2060"/>
                </a:solidFill>
                <a:effectLst/>
                <a:latin typeface="+mn-lt"/>
              </a:rPr>
              <a:t>Emperors New Groove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2060"/>
                </a:solidFill>
                <a:effectLst/>
                <a:latin typeface="+mn-lt"/>
              </a:rPr>
              <a:t>Kronk’s</a:t>
            </a:r>
            <a:r>
              <a:rPr lang="en-US" sz="1800" dirty="0">
                <a:solidFill>
                  <a:srgbClr val="002060"/>
                </a:solidFill>
                <a:effectLst/>
                <a:latin typeface="+mn-lt"/>
              </a:rPr>
              <a:t> New Groove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2060"/>
                </a:solidFill>
              </a:rPr>
              <a:t>Diary of a Future President</a:t>
            </a:r>
            <a:endParaRPr lang="en-US" sz="1800" dirty="0">
              <a:solidFill>
                <a:srgbClr val="002060"/>
              </a:solidFill>
              <a:effectLst/>
              <a:latin typeface="+mn-lt"/>
            </a:endParaRPr>
          </a:p>
          <a:p>
            <a:pPr marL="0" indent="0" rtl="0">
              <a:spcBef>
                <a:spcPts val="1200"/>
              </a:spcBef>
              <a:spcAft>
                <a:spcPts val="0"/>
              </a:spcAft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441A3D-DC95-45CA-B847-9728A4FD8104}"/>
              </a:ext>
            </a:extLst>
          </p:cNvPr>
          <p:cNvSpPr txBox="1"/>
          <p:nvPr/>
        </p:nvSpPr>
        <p:spPr>
          <a:xfrm>
            <a:off x="3659841" y="5872466"/>
            <a:ext cx="7061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 Please make sure to review these movies on your own to decide if they are appropriate for your households 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E0BD5220-F6D7-491D-8E2E-D85CAE3FF240}"/>
              </a:ext>
            </a:extLst>
          </p:cNvPr>
          <p:cNvSpPr txBox="1">
            <a:spLocks/>
          </p:cNvSpPr>
          <p:nvPr/>
        </p:nvSpPr>
        <p:spPr>
          <a:xfrm>
            <a:off x="7095701" y="1540189"/>
            <a:ext cx="4408910" cy="4442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3" charset="2"/>
              <a:buNone/>
            </a:pPr>
            <a:endParaRPr lang="en-US" dirty="0">
              <a:solidFill>
                <a:srgbClr val="C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spcBef>
                <a:spcPts val="0"/>
              </a:spcBef>
              <a:buFont typeface="Wingdings 3" charset="2"/>
              <a:buNone/>
            </a:pPr>
            <a:r>
              <a:rPr lang="en-US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Adults/Older Kids</a:t>
            </a:r>
          </a:p>
          <a:p>
            <a:pPr marL="0" indent="0" rtl="0" fontAlgn="t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rgbClr val="AD1F1F"/>
              </a:solidFill>
              <a:effectLst/>
              <a:latin typeface="+mn-lt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rtl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+mn-lt"/>
              </a:rPr>
              <a:t>The Latino List (Documentary)</a:t>
            </a:r>
            <a:endParaRPr lang="en-US" sz="1200" dirty="0">
              <a:solidFill>
                <a:srgbClr val="C00000"/>
              </a:solidFill>
              <a:effectLst/>
              <a:latin typeface="+mn-lt"/>
            </a:endParaRPr>
          </a:p>
          <a:p>
            <a:pPr marL="0" indent="0" rtl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C00000"/>
                </a:solidFill>
              </a:rPr>
              <a:t>Real Women Have Curves</a:t>
            </a:r>
          </a:p>
          <a:p>
            <a:pPr marL="0" indent="0" rtl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C00000"/>
                </a:solidFill>
                <a:effectLst/>
                <a:latin typeface="+mn-lt"/>
              </a:rPr>
              <a:t>Selena (Movie)</a:t>
            </a:r>
          </a:p>
          <a:p>
            <a:pPr marL="0" indent="0" rtl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C00000"/>
                </a:solidFill>
              </a:rPr>
              <a:t>Selena (Series)</a:t>
            </a:r>
            <a:endParaRPr lang="en-US" dirty="0">
              <a:solidFill>
                <a:srgbClr val="C00000"/>
              </a:solidFill>
              <a:effectLst/>
              <a:latin typeface="+mn-lt"/>
            </a:endParaRPr>
          </a:p>
          <a:p>
            <a:pPr marL="0" indent="0" rtl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C00000"/>
                </a:solidFill>
              </a:rPr>
              <a:t>McFarland, USA</a:t>
            </a:r>
          </a:p>
          <a:p>
            <a:pPr marL="0" indent="0" rtl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C00000"/>
                </a:solidFill>
                <a:effectLst/>
                <a:latin typeface="+mn-lt"/>
              </a:rPr>
              <a:t>Frida</a:t>
            </a:r>
          </a:p>
          <a:p>
            <a:pPr marL="0" indent="0" rtl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C00000"/>
                </a:solidFill>
              </a:rPr>
              <a:t>Under the Same Moon</a:t>
            </a:r>
          </a:p>
          <a:p>
            <a:pPr marL="0" indent="0" rtl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C00000"/>
                </a:solidFill>
                <a:effectLst/>
                <a:latin typeface="+mn-lt"/>
              </a:rPr>
              <a:t>In the Time of The Butterflies</a:t>
            </a:r>
          </a:p>
          <a:p>
            <a:pPr marL="0" indent="0" rtl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C00000"/>
                </a:solidFill>
              </a:rPr>
              <a:t>Jane the Virgin (Series)</a:t>
            </a:r>
          </a:p>
          <a:p>
            <a:pPr marL="0" indent="0" rtl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C00000"/>
                </a:solidFill>
              </a:rPr>
              <a:t>De Lo Mio</a:t>
            </a:r>
          </a:p>
          <a:p>
            <a:pPr marL="0" indent="0" rtl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C00000"/>
                </a:solidFill>
              </a:rPr>
              <a:t>On My Block (Series)</a:t>
            </a:r>
          </a:p>
          <a:p>
            <a:pPr marL="0" indent="0" rtl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C00000"/>
                </a:solidFill>
              </a:rPr>
              <a:t>One Day at a Time</a:t>
            </a:r>
          </a:p>
        </p:txBody>
      </p:sp>
    </p:spTree>
    <p:extLst>
      <p:ext uri="{BB962C8B-B14F-4D97-AF65-F5344CB8AC3E}">
        <p14:creationId xmlns:p14="http://schemas.microsoft.com/office/powerpoint/2010/main" val="4162379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0EEC64-DF1D-4A41-A31E-1886CFAE2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66189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VISIT or ATTEND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Museums and other Cultural Institutions (online and in-person)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88E013-B391-4342-9972-B6F6B513E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92924" y="1839842"/>
            <a:ext cx="4313864" cy="3777622"/>
          </a:xfrm>
        </p:spPr>
        <p:txBody>
          <a:bodyPr>
            <a:normAutofit fontScale="92500" lnSpcReduction="10000"/>
          </a:bodyPr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0" i="0" u="sng" strike="noStrike" dirty="0">
                <a:solidFill>
                  <a:srgbClr val="CC9900"/>
                </a:solidFill>
                <a:effectLst/>
                <a:hlinkClick r:id="rId3"/>
              </a:rPr>
              <a:t>“</a:t>
            </a:r>
            <a:r>
              <a:rPr lang="en-US" sz="1800" b="0" i="0" u="sng" strike="noStrike" dirty="0" err="1">
                <a:solidFill>
                  <a:srgbClr val="CC9900"/>
                </a:solidFill>
                <a:effectLst/>
                <a:hlinkClick r:id="rId3"/>
              </a:rPr>
              <a:t>Pleibol</a:t>
            </a:r>
            <a:r>
              <a:rPr lang="en-US" sz="1800" b="0" i="0" u="sng" strike="noStrike" dirty="0">
                <a:solidFill>
                  <a:srgbClr val="CC9900"/>
                </a:solidFill>
                <a:effectLst/>
                <a:hlinkClick r:id="rId3"/>
              </a:rPr>
              <a:t> In the Barrios and the Big Leagues – National Museum of American History</a:t>
            </a:r>
            <a:endParaRPr lang="en-US" sz="1800" b="0" i="0" u="sng" strike="noStrike" dirty="0">
              <a:solidFill>
                <a:srgbClr val="CC9900"/>
              </a:solidFill>
              <a:effectLst/>
            </a:endParaRPr>
          </a:p>
          <a:p>
            <a:pPr mar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rgbClr val="CC9900"/>
                </a:solidFill>
                <a:hlinkClick r:id="rId4"/>
              </a:rPr>
              <a:t>‘El Tiny” NPR Tiny Desk Concerts celebrate Hispanic Heritage Month</a:t>
            </a:r>
            <a:endParaRPr lang="en-US" u="sng" dirty="0">
              <a:solidFill>
                <a:srgbClr val="CC9900"/>
              </a:solidFill>
            </a:endParaRPr>
          </a:p>
          <a:p>
            <a:pPr mar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rgbClr val="CC9900"/>
                </a:solidFill>
                <a:hlinkClick r:id="rId5"/>
              </a:rPr>
              <a:t>Prince George’s County Department of Parks and Recreation Hispanic Heritage Events Calendar</a:t>
            </a:r>
            <a:endParaRPr lang="en-US" u="sng" dirty="0">
              <a:solidFill>
                <a:srgbClr val="CC99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1800" dirty="0">
                <a:effectLst/>
                <a:latin typeface="+mn-lt"/>
                <a:hlinkClick r:id="rId6"/>
              </a:rPr>
              <a:t>Montgomery County Parks Events Calendar</a:t>
            </a:r>
            <a:endParaRPr lang="en-US" sz="1800" dirty="0">
              <a:effectLst/>
              <a:latin typeface="+mn-lt"/>
            </a:endParaRPr>
          </a:p>
          <a:p>
            <a:pPr marL="0" indent="0" rtl="0">
              <a:spcBef>
                <a:spcPts val="120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441A3D-DC95-45CA-B847-9728A4FD8104}"/>
              </a:ext>
            </a:extLst>
          </p:cNvPr>
          <p:cNvSpPr txBox="1"/>
          <p:nvPr/>
        </p:nvSpPr>
        <p:spPr>
          <a:xfrm>
            <a:off x="2592924" y="6079335"/>
            <a:ext cx="9370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** Please Make Sure to Check for Pandemic Related Closures</a:t>
            </a:r>
          </a:p>
          <a:p>
            <a:r>
              <a:rPr lang="en-US" sz="1200" dirty="0"/>
              <a:t>** This list is provided as a guide and is not intended to include all AAPI focused museums and other Cultural Institutions.  If we have missed one that you know of, please email Sandhya K. Kidd (skattakuzhy@yahoo.com) – we’ll be happy to add it! 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E0BD5220-F6D7-491D-8E2E-D85CAE3FF240}"/>
              </a:ext>
            </a:extLst>
          </p:cNvPr>
          <p:cNvSpPr txBox="1">
            <a:spLocks/>
          </p:cNvSpPr>
          <p:nvPr/>
        </p:nvSpPr>
        <p:spPr>
          <a:xfrm>
            <a:off x="7278162" y="1839842"/>
            <a:ext cx="4408910" cy="44426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3" charset="2"/>
              <a:buNone/>
            </a:pPr>
            <a:endParaRPr lang="en-US" sz="1700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rtl="0" fontAlgn="t">
              <a:spcBef>
                <a:spcPts val="0"/>
              </a:spcBef>
              <a:spcAft>
                <a:spcPts val="0"/>
              </a:spcAft>
              <a:buNone/>
            </a:pPr>
            <a:endParaRPr lang="en-US" sz="1700" dirty="0">
              <a:effectLst/>
              <a:latin typeface="+mn-lt"/>
              <a:hlinkClick r:id="rId7"/>
            </a:endParaRPr>
          </a:p>
          <a:p>
            <a:pPr marL="0" indent="0" rtl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effectLst/>
                <a:hlinkClick r:id="rId8"/>
              </a:rPr>
              <a:t>September 15 6-9pm</a:t>
            </a:r>
          </a:p>
          <a:p>
            <a:pPr marL="0" indent="0" rtl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hlinkClick r:id="rId8"/>
              </a:rPr>
              <a:t>Outdoor Screening of La </a:t>
            </a:r>
            <a:r>
              <a:rPr lang="en-US" sz="1700" dirty="0" err="1">
                <a:hlinkClick r:id="rId8"/>
              </a:rPr>
              <a:t>Manplesa</a:t>
            </a:r>
            <a:endParaRPr lang="en-US" sz="1700" dirty="0">
              <a:effectLst/>
              <a:latin typeface="+mn-lt"/>
            </a:endParaRPr>
          </a:p>
          <a:p>
            <a:pPr marL="0" indent="0" rtl="0" fontAlgn="t">
              <a:spcBef>
                <a:spcPts val="0"/>
              </a:spcBef>
              <a:spcAft>
                <a:spcPts val="0"/>
              </a:spcAft>
              <a:buNone/>
            </a:pPr>
            <a:endParaRPr lang="en-US" sz="1700" dirty="0"/>
          </a:p>
          <a:p>
            <a:pPr marL="0" indent="0" fontAlgn="t">
              <a:spcBef>
                <a:spcPts val="0"/>
              </a:spcBef>
              <a:buNone/>
            </a:pPr>
            <a:r>
              <a:rPr lang="en-US" sz="1700" dirty="0">
                <a:effectLst/>
                <a:hlinkClick r:id="rId9"/>
              </a:rPr>
              <a:t>September 18 10am-8pm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US" sz="1700" dirty="0">
                <a:hlinkClick r:id="rId9"/>
              </a:rPr>
              <a:t>Guatemala Cultural Festival</a:t>
            </a:r>
            <a:endParaRPr lang="en-US" sz="1700" dirty="0">
              <a:effectLst/>
              <a:latin typeface="+mn-lt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en-US" sz="1700" dirty="0">
              <a:effectLst/>
              <a:latin typeface="+mn-lt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US" sz="1700" dirty="0">
                <a:hlinkClick r:id="rId10"/>
              </a:rPr>
              <a:t>September 14-October 4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US" sz="1700" dirty="0">
                <a:hlinkClick r:id="rId10"/>
              </a:rPr>
              <a:t>Latin American Film Festival.</a:t>
            </a:r>
            <a:endParaRPr lang="en-US" sz="1700" dirty="0"/>
          </a:p>
          <a:p>
            <a:pPr marL="0" indent="0" fontAlgn="t">
              <a:spcBef>
                <a:spcPts val="0"/>
              </a:spcBef>
              <a:buNone/>
            </a:pPr>
            <a:endParaRPr lang="en-US" sz="1700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95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B1040C0-C0DB-41A1-9187-B937E3A9A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SUPPORT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sz="2700" dirty="0">
                <a:solidFill>
                  <a:schemeClr val="tx1"/>
                </a:solidFill>
              </a:rPr>
              <a:t>urchase from a Hispanic and Latin Owned Business or Donate to a Hispanic and Latin Focused Organization</a:t>
            </a:r>
            <a:br>
              <a:rPr lang="en-US" dirty="0">
                <a:solidFill>
                  <a:schemeClr val="tx1"/>
                </a:solidFill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7955A570-9C69-46F0-9550-F6EAC22DBE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92924" y="2095426"/>
            <a:ext cx="4313864" cy="3777622"/>
          </a:xfrm>
        </p:spPr>
        <p:txBody>
          <a:bodyPr>
            <a:normAutofit fontScale="92500" lnSpcReduction="10000"/>
          </a:bodyPr>
          <a:lstStyle/>
          <a:p>
            <a:endParaRPr lang="en-US" dirty="0">
              <a:hlinkClick r:id="rId2"/>
            </a:endParaRPr>
          </a:p>
          <a:p>
            <a:r>
              <a:rPr lang="en-US" dirty="0">
                <a:hlinkClick r:id="rId3"/>
              </a:rPr>
              <a:t>Beauty Blender</a:t>
            </a:r>
            <a:endParaRPr lang="en-US" dirty="0"/>
          </a:p>
          <a:p>
            <a:r>
              <a:rPr lang="en-US" dirty="0">
                <a:hlinkClick r:id="rId4"/>
              </a:rPr>
              <a:t>Duende District Pop-Up Bookstore</a:t>
            </a:r>
            <a:endParaRPr lang="en-US" dirty="0"/>
          </a:p>
          <a:p>
            <a:r>
              <a:rPr lang="en-US" dirty="0">
                <a:hlinkClick r:id="rId5"/>
              </a:rPr>
              <a:t>Black Rose Hair Salon</a:t>
            </a:r>
            <a:endParaRPr lang="en-US" dirty="0"/>
          </a:p>
          <a:p>
            <a:r>
              <a:rPr lang="en-US" dirty="0">
                <a:hlinkClick r:id="rId6"/>
              </a:rPr>
              <a:t>Mayorga Organics</a:t>
            </a:r>
            <a:endParaRPr lang="en-US" dirty="0"/>
          </a:p>
          <a:p>
            <a:r>
              <a:rPr lang="en-US" dirty="0">
                <a:hlinkClick r:id="rId7"/>
              </a:rPr>
              <a:t>Tognoli Gifts</a:t>
            </a:r>
            <a:endParaRPr lang="en-US" dirty="0"/>
          </a:p>
          <a:p>
            <a:r>
              <a:rPr lang="en-US" dirty="0">
                <a:hlinkClick r:id="rId8"/>
              </a:rPr>
              <a:t>Ricky’s Handyman Services</a:t>
            </a:r>
            <a:endParaRPr lang="en-US" dirty="0"/>
          </a:p>
          <a:p>
            <a:r>
              <a:rPr lang="en-US" dirty="0">
                <a:hlinkClick r:id="rId9"/>
              </a:rPr>
              <a:t>Grow </a:t>
            </a:r>
            <a:r>
              <a:rPr lang="en-US" dirty="0" err="1">
                <a:hlinkClick r:id="rId9"/>
              </a:rPr>
              <a:t>Mija</a:t>
            </a:r>
            <a:endParaRPr lang="en-US" dirty="0"/>
          </a:p>
          <a:p>
            <a:r>
              <a:rPr lang="en-US" dirty="0" err="1">
                <a:hlinkClick r:id="rId10"/>
              </a:rPr>
              <a:t>SheSePuede</a:t>
            </a:r>
            <a:endParaRPr lang="en-US" dirty="0"/>
          </a:p>
          <a:p>
            <a:r>
              <a:rPr lang="en-US" dirty="0">
                <a:hlinkClick r:id="rId11"/>
              </a:rPr>
              <a:t>The Designing Chica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10F1BF0-C679-43AA-8158-A1C9731D2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2095426"/>
            <a:ext cx="4313864" cy="2243323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84C22"/>
              </a:buClr>
              <a:buSzTx/>
              <a:buFont typeface="Wingdings 3" charset="2"/>
              <a:buChar char=""/>
              <a:tabLst/>
              <a:defRPr/>
            </a:pPr>
            <a:endParaRPr lang="en-US" dirty="0">
              <a:hlinkClick r:id="rId12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84C22"/>
              </a:buClr>
              <a:buSzTx/>
              <a:buFont typeface="Wingdings 3" charset="2"/>
              <a:buChar char=""/>
              <a:tabLst/>
              <a:defRPr/>
            </a:pPr>
            <a:r>
              <a:rPr lang="en-US" dirty="0">
                <a:hlinkClick r:id="rId13"/>
              </a:rPr>
              <a:t>Latin American Youth Center</a:t>
            </a:r>
            <a:endParaRPr lang="en-US" dirty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84C22"/>
              </a:buClr>
              <a:buSzTx/>
              <a:buFont typeface="Wingdings 3" charset="2"/>
              <a:buChar char=""/>
              <a:tabLst/>
              <a:defRPr/>
            </a:pPr>
            <a:r>
              <a:rPr lang="en-US" dirty="0">
                <a:hlinkClick r:id="rId14"/>
              </a:rPr>
              <a:t>Identity</a:t>
            </a:r>
            <a:endParaRPr lang="en-US" dirty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84C22"/>
              </a:buClr>
              <a:buSzTx/>
              <a:buFont typeface="Wingdings 3" charset="2"/>
              <a:buChar char=""/>
              <a:tabLst/>
              <a:defRPr/>
            </a:pPr>
            <a:r>
              <a:rPr lang="en-US" dirty="0">
                <a:hlinkClick r:id="rId15"/>
              </a:rPr>
              <a:t>Mexican American Legal Defense and Educational Fund</a:t>
            </a:r>
            <a:endParaRPr lang="en-US" dirty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84C22"/>
              </a:buClr>
              <a:buSzTx/>
              <a:buFont typeface="Wingdings 3" charset="2"/>
              <a:buChar char=""/>
              <a:tabLst/>
              <a:defRPr/>
            </a:pPr>
            <a:r>
              <a:rPr lang="en-US" dirty="0">
                <a:hlinkClick r:id="rId16"/>
              </a:rPr>
              <a:t>National Association of Latino Elected&amp; Appointed Officials</a:t>
            </a:r>
            <a:endParaRPr lang="en-U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84C22"/>
              </a:buClr>
              <a:buSzTx/>
              <a:buNone/>
              <a:tabLst/>
              <a:defRPr/>
            </a:pPr>
            <a:endParaRPr lang="en-US" dirty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84C22"/>
              </a:buClr>
              <a:buSzTx/>
              <a:buFont typeface="Wingdings 3" charset="2"/>
              <a:buChar char=""/>
              <a:tabLst/>
              <a:defRPr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06DA37-1870-45EC-89E4-3C80899E7973}"/>
              </a:ext>
            </a:extLst>
          </p:cNvPr>
          <p:cNvSpPr txBox="1"/>
          <p:nvPr/>
        </p:nvSpPr>
        <p:spPr>
          <a:xfrm>
            <a:off x="2646178" y="5910724"/>
            <a:ext cx="8805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** This list is provided as a guide and is not intended to include all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/>
              </a:rPr>
              <a:t>Hispanic and Latin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owned businesses or Hispanic and Latin focused organizations.  If we have missed one that you know of, please email Sandhya K. Kidd (skattakuzhy@yahoo.com) – we’ll be happy to add it! </a:t>
            </a:r>
          </a:p>
        </p:txBody>
      </p:sp>
    </p:spTree>
    <p:extLst>
      <p:ext uri="{BB962C8B-B14F-4D97-AF65-F5344CB8AC3E}">
        <p14:creationId xmlns:p14="http://schemas.microsoft.com/office/powerpoint/2010/main" val="8140061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10555</TotalTime>
  <Words>1042</Words>
  <Application>Microsoft Macintosh PowerPoint</Application>
  <PresentationFormat>Widescreen</PresentationFormat>
  <Paragraphs>183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Wisp</vt:lpstr>
      <vt:lpstr>Ways to Honor  Hispanic Heritage Month</vt:lpstr>
      <vt:lpstr>WHO  Hispanic vs. Latino</vt:lpstr>
      <vt:lpstr>LEARN  How it Started  </vt:lpstr>
      <vt:lpstr>READ </vt:lpstr>
      <vt:lpstr>WATCH </vt:lpstr>
      <vt:lpstr>VISIT or ATTEND  Museums and other Cultural Institutions (online and in-person)</vt:lpstr>
      <vt:lpstr>SUPPORT Purchase from a Hispanic and Latin Owned Business or Donate to a Hispanic and Latin Focused Organization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to Honor Native Americans During  Native American Heritage Month</dc:title>
  <dc:creator>Sandhya Kidd</dc:creator>
  <cp:lastModifiedBy>Dana Goodson</cp:lastModifiedBy>
  <cp:revision>62</cp:revision>
  <dcterms:created xsi:type="dcterms:W3CDTF">2020-11-18T19:29:24Z</dcterms:created>
  <dcterms:modified xsi:type="dcterms:W3CDTF">2021-09-24T18:07:50Z</dcterms:modified>
</cp:coreProperties>
</file>