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79" r:id="rId5"/>
    <p:sldId id="266" r:id="rId6"/>
    <p:sldId id="406" r:id="rId7"/>
    <p:sldId id="407" r:id="rId8"/>
    <p:sldId id="380" r:id="rId9"/>
    <p:sldId id="415" r:id="rId10"/>
    <p:sldId id="403" r:id="rId11"/>
    <p:sldId id="267" r:id="rId12"/>
    <p:sldId id="417" r:id="rId13"/>
    <p:sldId id="416" r:id="rId14"/>
    <p:sldId id="413" r:id="rId15"/>
    <p:sldId id="414" r:id="rId16"/>
    <p:sldId id="418" r:id="rId17"/>
    <p:sldId id="385" r:id="rId18"/>
    <p:sldId id="394" r:id="rId19"/>
    <p:sldId id="409" r:id="rId20"/>
    <p:sldId id="410" r:id="rId21"/>
    <p:sldId id="354" r:id="rId22"/>
    <p:sldId id="408" r:id="rId23"/>
    <p:sldId id="3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initials="N" lastIdx="1" clrIdx="0">
    <p:extLst>
      <p:ext uri="{19B8F6BF-5375-455C-9EA6-DF929625EA0E}">
        <p15:presenceInfo xmlns:p15="http://schemas.microsoft.com/office/powerpoint/2012/main" userId="Natal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41" d="100"/>
          <a:sy n="41" d="100"/>
        </p:scale>
        <p:origin x="776"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7B8E-CFF3-450A-ACC0-EAA0B51515DE}"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B92D0-D277-49C7-BC2B-9EA9DF1DD25B}" type="slidenum">
              <a:rPr lang="en-US" smtClean="0"/>
              <a:t>‹#›</a:t>
            </a:fld>
            <a:endParaRPr lang="en-US"/>
          </a:p>
        </p:txBody>
      </p:sp>
    </p:spTree>
    <p:extLst>
      <p:ext uri="{BB962C8B-B14F-4D97-AF65-F5344CB8AC3E}">
        <p14:creationId xmlns:p14="http://schemas.microsoft.com/office/powerpoint/2010/main" val="3736433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2</a:t>
            </a:fld>
            <a:endParaRPr lang="en-US" dirty="0"/>
          </a:p>
        </p:txBody>
      </p:sp>
    </p:spTree>
    <p:extLst>
      <p:ext uri="{BB962C8B-B14F-4D97-AF65-F5344CB8AC3E}">
        <p14:creationId xmlns:p14="http://schemas.microsoft.com/office/powerpoint/2010/main" val="423015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3</a:t>
            </a:fld>
            <a:endParaRPr lang="en-US" dirty="0"/>
          </a:p>
        </p:txBody>
      </p:sp>
    </p:spTree>
    <p:extLst>
      <p:ext uri="{BB962C8B-B14F-4D97-AF65-F5344CB8AC3E}">
        <p14:creationId xmlns:p14="http://schemas.microsoft.com/office/powerpoint/2010/main" val="328236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4</a:t>
            </a:fld>
            <a:endParaRPr lang="en-US" dirty="0"/>
          </a:p>
        </p:txBody>
      </p:sp>
    </p:spTree>
    <p:extLst>
      <p:ext uri="{BB962C8B-B14F-4D97-AF65-F5344CB8AC3E}">
        <p14:creationId xmlns:p14="http://schemas.microsoft.com/office/powerpoint/2010/main" val="1263972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15</a:t>
            </a:fld>
            <a:endParaRPr lang="en-US" dirty="0"/>
          </a:p>
        </p:txBody>
      </p:sp>
    </p:spTree>
    <p:extLst>
      <p:ext uri="{BB962C8B-B14F-4D97-AF65-F5344CB8AC3E}">
        <p14:creationId xmlns:p14="http://schemas.microsoft.com/office/powerpoint/2010/main" val="2265147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16</a:t>
            </a:fld>
            <a:endParaRPr lang="en-US" dirty="0"/>
          </a:p>
        </p:txBody>
      </p:sp>
    </p:spTree>
    <p:extLst>
      <p:ext uri="{BB962C8B-B14F-4D97-AF65-F5344CB8AC3E}">
        <p14:creationId xmlns:p14="http://schemas.microsoft.com/office/powerpoint/2010/main" val="3528000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17</a:t>
            </a:fld>
            <a:endParaRPr lang="en-US" dirty="0"/>
          </a:p>
        </p:txBody>
      </p:sp>
    </p:spTree>
    <p:extLst>
      <p:ext uri="{BB962C8B-B14F-4D97-AF65-F5344CB8AC3E}">
        <p14:creationId xmlns:p14="http://schemas.microsoft.com/office/powerpoint/2010/main" val="1729807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56149B-7118-094A-A658-3B290CB2E73F}" type="slidenum">
              <a:rPr lang="en-US" smtClean="0"/>
              <a:pPr/>
              <a:t>19</a:t>
            </a:fld>
            <a:endParaRPr lang="en-US" dirty="0"/>
          </a:p>
        </p:txBody>
      </p:sp>
    </p:spTree>
    <p:extLst>
      <p:ext uri="{BB962C8B-B14F-4D97-AF65-F5344CB8AC3E}">
        <p14:creationId xmlns:p14="http://schemas.microsoft.com/office/powerpoint/2010/main" val="3928706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5C6D-FC97-4C13-BCE4-739C57FB6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84A1C3-F385-4AD2-9A1D-87A3D680D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328D7-D8F0-4901-A8A4-9D542497B032}"/>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7457DFAE-F320-48AB-A826-7D37F1522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CAD56A-5935-4BBC-A05A-FA61386E49C2}"/>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373578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F2BC-1CF3-487C-85EA-166AE1259E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9FCA8C-B2E3-4358-B20A-356DAC7EA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23C66-3BA7-4D5E-B011-0DBC6E816DE2}"/>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D8C72FE1-BD48-41BF-B288-17983B786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AD02D-9AC8-422C-B346-73E1046C5E5F}"/>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292496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2C7BF9-5CE6-4324-9F3A-9B937DC0A2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E9AA13-20E3-4FA0-AE10-128B8CEA1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5FFBE-701A-4FC8-8112-4659D339F37C}"/>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A14B5D6E-E58E-4B56-8457-4113E61E6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B05E24-CD30-4E68-BFDA-8F6F12418163}"/>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640713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FCC53-9824-4127-9262-1DBD28F27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FB02A-BACD-45FA-A97B-149D20BE24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B077F-EF59-4B95-8082-7B7B0819BDB6}"/>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1B481560-5C48-499E-B2D7-B77DE5253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9CAE5-156A-4ADF-A7CD-E026224B6047}"/>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3287726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CCC2-511F-4DD5-9858-357F3A7AE4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C5F6EB-F0C7-41CE-8450-BD75409EB8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4FB301-FC0D-419B-90BF-32D70FC17E5F}"/>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68311249-142A-413E-99BA-C266BD7B1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85F4B-E648-4072-9827-8D354AA8B7AA}"/>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1618639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0A2B-4918-44DE-804B-4F37BFCDE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8B3838-A522-46E9-A6A2-D4A65B15EC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88430A-A447-4467-8728-DA1DDAA9A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C3ECF-79B4-4A39-ABD3-53E53F96B179}"/>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6" name="Footer Placeholder 5">
            <a:extLst>
              <a:ext uri="{FF2B5EF4-FFF2-40B4-BE49-F238E27FC236}">
                <a16:creationId xmlns:a16="http://schemas.microsoft.com/office/drawing/2014/main" id="{0FFE21CB-C7C2-4038-B731-42E050851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8C50E-10DB-4480-A316-1B353BA282C2}"/>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140431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9EB-4320-43DC-AC77-9084BF056E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19794D-91F8-4AB5-9561-526A7BF9C1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CCFF97-F6C7-4B4F-B97C-A46AEFAE30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0D8E33-366F-4849-B825-A12E3B751C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58347A-FFAE-408F-8206-D33607474F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A2FBFA-DD58-4E7B-926E-87983BD1152A}"/>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8" name="Footer Placeholder 7">
            <a:extLst>
              <a:ext uri="{FF2B5EF4-FFF2-40B4-BE49-F238E27FC236}">
                <a16:creationId xmlns:a16="http://schemas.microsoft.com/office/drawing/2014/main" id="{BBA3885A-F226-4410-AE88-1A3F1D2921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B2F855-2955-4BF8-8845-92D410DC75AA}"/>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119490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95794-2D4F-4EB3-8F07-D64FFCC016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00646A-30DF-4304-B151-860098AA6556}"/>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4" name="Footer Placeholder 3">
            <a:extLst>
              <a:ext uri="{FF2B5EF4-FFF2-40B4-BE49-F238E27FC236}">
                <a16:creationId xmlns:a16="http://schemas.microsoft.com/office/drawing/2014/main" id="{4BB3710A-4083-4EF5-A89D-0A320E490A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0F77D-1F50-40A0-9DB9-459C6CB9FCF7}"/>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1588784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4B647B-1068-4E5C-9064-10BD136226AE}"/>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3" name="Footer Placeholder 2">
            <a:extLst>
              <a:ext uri="{FF2B5EF4-FFF2-40B4-BE49-F238E27FC236}">
                <a16:creationId xmlns:a16="http://schemas.microsoft.com/office/drawing/2014/main" id="{F5B3B2E4-C4D4-4EB7-9E0C-F6637F18E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03E49C-27B6-40CB-B4D9-9E28CA42FBD8}"/>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389228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CA18-9F37-4275-B364-346C387E8D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E05470-967E-4033-B035-B0DB635216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3748F8-75D6-48EA-93BD-E3E8EBA72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69770-C028-4625-A1AC-E95875F8C317}"/>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6" name="Footer Placeholder 5">
            <a:extLst>
              <a:ext uri="{FF2B5EF4-FFF2-40B4-BE49-F238E27FC236}">
                <a16:creationId xmlns:a16="http://schemas.microsoft.com/office/drawing/2014/main" id="{B5A2E483-BE33-4E6C-986E-8F5F27A36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9524B-76E1-40A3-9706-8C29916C901F}"/>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226824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DDCA-0094-4917-8927-14399A8E2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E03AE2-A6FC-4120-9940-5B883B948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0E4D7F-AA50-4018-85C8-0C36DB7C1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6A7DF-4C3B-425E-8343-993037020B23}"/>
              </a:ext>
            </a:extLst>
          </p:cNvPr>
          <p:cNvSpPr>
            <a:spLocks noGrp="1"/>
          </p:cNvSpPr>
          <p:nvPr>
            <p:ph type="dt" sz="half" idx="10"/>
          </p:nvPr>
        </p:nvSpPr>
        <p:spPr/>
        <p:txBody>
          <a:bodyPr/>
          <a:lstStyle/>
          <a:p>
            <a:fld id="{912B2295-319F-4202-A003-B1F88DA33924}" type="datetimeFigureOut">
              <a:rPr lang="en-US" smtClean="0"/>
              <a:t>2/1/2022</a:t>
            </a:fld>
            <a:endParaRPr lang="en-US"/>
          </a:p>
        </p:txBody>
      </p:sp>
      <p:sp>
        <p:nvSpPr>
          <p:cNvPr id="6" name="Footer Placeholder 5">
            <a:extLst>
              <a:ext uri="{FF2B5EF4-FFF2-40B4-BE49-F238E27FC236}">
                <a16:creationId xmlns:a16="http://schemas.microsoft.com/office/drawing/2014/main" id="{A43FACA6-0365-427E-85A8-4080AA805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ED0C-B610-4997-A4E2-1A9E85AE9FA4}"/>
              </a:ext>
            </a:extLst>
          </p:cNvPr>
          <p:cNvSpPr>
            <a:spLocks noGrp="1"/>
          </p:cNvSpPr>
          <p:nvPr>
            <p:ph type="sldNum" sz="quarter" idx="12"/>
          </p:nvPr>
        </p:nvSpPr>
        <p:spPr/>
        <p:txBody>
          <a:bodyPr/>
          <a:lstStyle/>
          <a:p>
            <a:fld id="{75ED48A3-A796-4803-99CA-BD94AE78E19B}" type="slidenum">
              <a:rPr lang="en-US" smtClean="0"/>
              <a:t>‹#›</a:t>
            </a:fld>
            <a:endParaRPr lang="en-US"/>
          </a:p>
        </p:txBody>
      </p:sp>
    </p:spTree>
    <p:extLst>
      <p:ext uri="{BB962C8B-B14F-4D97-AF65-F5344CB8AC3E}">
        <p14:creationId xmlns:p14="http://schemas.microsoft.com/office/powerpoint/2010/main" val="119322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CD284-F7B7-4E41-B97E-B7CA9BC067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53A617-BFA2-4A4C-8511-BAA00EB9A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BA6B9-E409-4D4A-B4E7-9359E1BE55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B2295-319F-4202-A003-B1F88DA33924}" type="datetimeFigureOut">
              <a:rPr lang="en-US" smtClean="0"/>
              <a:t>2/1/2022</a:t>
            </a:fld>
            <a:endParaRPr lang="en-US"/>
          </a:p>
        </p:txBody>
      </p:sp>
      <p:sp>
        <p:nvSpPr>
          <p:cNvPr id="5" name="Footer Placeholder 4">
            <a:extLst>
              <a:ext uri="{FF2B5EF4-FFF2-40B4-BE49-F238E27FC236}">
                <a16:creationId xmlns:a16="http://schemas.microsoft.com/office/drawing/2014/main" id="{D7E5D39D-B0F1-4F28-B75F-B9CE19D91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53A8EC-5DB4-45FD-8445-423F2F91F1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D48A3-A796-4803-99CA-BD94AE78E19B}" type="slidenum">
              <a:rPr lang="en-US" smtClean="0"/>
              <a:t>‹#›</a:t>
            </a:fld>
            <a:endParaRPr lang="en-US"/>
          </a:p>
        </p:txBody>
      </p:sp>
    </p:spTree>
    <p:extLst>
      <p:ext uri="{BB962C8B-B14F-4D97-AF65-F5344CB8AC3E}">
        <p14:creationId xmlns:p14="http://schemas.microsoft.com/office/powerpoint/2010/main" val="1093259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5DDA5276-C18B-4927-BFE9-A620864D7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982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7A842C8B-B8CF-4437-BF77-6D98299FD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BA7DF2C-711F-4F0A-A8A1-C3E58AA6D705}"/>
              </a:ext>
            </a:extLst>
          </p:cNvPr>
          <p:cNvSpPr txBox="1"/>
          <p:nvPr/>
        </p:nvSpPr>
        <p:spPr>
          <a:xfrm>
            <a:off x="3364662" y="275683"/>
            <a:ext cx="6217488"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“Kindness is a Muscle”</a:t>
            </a:r>
          </a:p>
        </p:txBody>
      </p:sp>
      <p:pic>
        <p:nvPicPr>
          <p:cNvPr id="13" name="Picture 12">
            <a:extLst>
              <a:ext uri="{FF2B5EF4-FFF2-40B4-BE49-F238E27FC236}">
                <a16:creationId xmlns:a16="http://schemas.microsoft.com/office/drawing/2014/main" id="{D562C668-61BE-4A96-B218-9BFB52C67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96" y="1354192"/>
            <a:ext cx="4789092" cy="2712983"/>
          </a:xfrm>
          <a:prstGeom prst="rect">
            <a:avLst/>
          </a:prstGeom>
        </p:spPr>
      </p:pic>
      <p:pic>
        <p:nvPicPr>
          <p:cNvPr id="15" name="Picture 14">
            <a:extLst>
              <a:ext uri="{FF2B5EF4-FFF2-40B4-BE49-F238E27FC236}">
                <a16:creationId xmlns:a16="http://schemas.microsoft.com/office/drawing/2014/main" id="{C189D2D9-D4CF-41F8-8A4F-61F2A159F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015" y="4188277"/>
            <a:ext cx="4199311" cy="2394040"/>
          </a:xfrm>
          <a:prstGeom prst="rect">
            <a:avLst/>
          </a:prstGeom>
        </p:spPr>
      </p:pic>
      <p:pic>
        <p:nvPicPr>
          <p:cNvPr id="17" name="Picture 16">
            <a:extLst>
              <a:ext uri="{FF2B5EF4-FFF2-40B4-BE49-F238E27FC236}">
                <a16:creationId xmlns:a16="http://schemas.microsoft.com/office/drawing/2014/main" id="{A2476AC0-0BC3-4F9F-9C3F-37FF90463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234165"/>
            <a:ext cx="5021211" cy="2798708"/>
          </a:xfrm>
          <a:prstGeom prst="rect">
            <a:avLst/>
          </a:prstGeom>
        </p:spPr>
      </p:pic>
      <p:sp>
        <p:nvSpPr>
          <p:cNvPr id="18" name="TextBox 17">
            <a:extLst>
              <a:ext uri="{FF2B5EF4-FFF2-40B4-BE49-F238E27FC236}">
                <a16:creationId xmlns:a16="http://schemas.microsoft.com/office/drawing/2014/main" id="{8F9EA112-CDD6-444C-8864-848A29CA8862}"/>
              </a:ext>
            </a:extLst>
          </p:cNvPr>
          <p:cNvSpPr txBox="1"/>
          <p:nvPr/>
        </p:nvSpPr>
        <p:spPr>
          <a:xfrm>
            <a:off x="480308" y="5005868"/>
            <a:ext cx="3200400" cy="830997"/>
          </a:xfrm>
          <a:prstGeom prst="rect">
            <a:avLst/>
          </a:prstGeom>
          <a:noFill/>
        </p:spPr>
        <p:txBody>
          <a:bodyPr wrap="square" rtlCol="0">
            <a:spAutoFit/>
          </a:bodyPr>
          <a:lstStyle/>
          <a:p>
            <a:r>
              <a:rPr lang="en-US" sz="2400" dirty="0">
                <a:latin typeface="Poppins" panose="00000500000000000000" pitchFamily="2" charset="0"/>
                <a:cs typeface="Poppins" panose="00000500000000000000" pitchFamily="2" charset="0"/>
              </a:rPr>
              <a:t>Brain and movement break!</a:t>
            </a:r>
          </a:p>
        </p:txBody>
      </p:sp>
    </p:spTree>
    <p:extLst>
      <p:ext uri="{BB962C8B-B14F-4D97-AF65-F5344CB8AC3E}">
        <p14:creationId xmlns:p14="http://schemas.microsoft.com/office/powerpoint/2010/main" val="140771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37B7AE97-5C5A-4F89-8B8A-B28A0C0094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25499" y="306574"/>
            <a:ext cx="11475314" cy="523220"/>
          </a:xfrm>
          <a:prstGeom prst="rect">
            <a:avLst/>
          </a:prstGeom>
          <a:noFill/>
        </p:spPr>
        <p:txBody>
          <a:bodyPr wrap="square" rtlCol="0">
            <a:spAutoFit/>
          </a:bodyPr>
          <a:lstStyle/>
          <a:p>
            <a:r>
              <a:rPr lang="en-US" sz="2800" dirty="0">
                <a:solidFill>
                  <a:schemeClr val="bg1"/>
                </a:solidFill>
                <a:latin typeface="Poppins" panose="00000500000000000000" pitchFamily="2" charset="0"/>
                <a:cs typeface="Poppins" panose="00000500000000000000" pitchFamily="2" charset="0"/>
              </a:rPr>
              <a:t>Garrett Park Elementary – TWB Assemblies in the Classrooms</a:t>
            </a:r>
          </a:p>
        </p:txBody>
      </p:sp>
      <p:pic>
        <p:nvPicPr>
          <p:cNvPr id="6" name="Picture 5"/>
          <p:cNvPicPr>
            <a:picLocks noChangeAspect="1"/>
          </p:cNvPicPr>
          <p:nvPr/>
        </p:nvPicPr>
        <p:blipFill rotWithShape="1">
          <a:blip r:embed="rId3"/>
          <a:srcRect t="5860" b="5169"/>
          <a:stretch/>
        </p:blipFill>
        <p:spPr>
          <a:xfrm>
            <a:off x="950391" y="1259130"/>
            <a:ext cx="4517058" cy="2409310"/>
          </a:xfrm>
          <a:prstGeom prst="rect">
            <a:avLst/>
          </a:prstGeom>
        </p:spPr>
      </p:pic>
      <p:pic>
        <p:nvPicPr>
          <p:cNvPr id="9" name="Picture 8"/>
          <p:cNvPicPr>
            <a:picLocks noChangeAspect="1"/>
          </p:cNvPicPr>
          <p:nvPr/>
        </p:nvPicPr>
        <p:blipFill>
          <a:blip r:embed="rId4"/>
          <a:stretch>
            <a:fillRect/>
          </a:stretch>
        </p:blipFill>
        <p:spPr>
          <a:xfrm>
            <a:off x="950391" y="3840472"/>
            <a:ext cx="4496991" cy="2547831"/>
          </a:xfrm>
          <a:prstGeom prst="rect">
            <a:avLst/>
          </a:prstGeom>
        </p:spPr>
      </p:pic>
      <p:pic>
        <p:nvPicPr>
          <p:cNvPr id="4" name="Picture 3">
            <a:extLst>
              <a:ext uri="{FF2B5EF4-FFF2-40B4-BE49-F238E27FC236}">
                <a16:creationId xmlns:a16="http://schemas.microsoft.com/office/drawing/2014/main" id="{E3F4FB63-79B5-4485-8596-3BE6A4CF34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22"/>
          <a:stretch/>
        </p:blipFill>
        <p:spPr>
          <a:xfrm>
            <a:off x="5811768" y="3840472"/>
            <a:ext cx="3856106" cy="2547831"/>
          </a:xfrm>
          <a:prstGeom prst="rect">
            <a:avLst/>
          </a:prstGeom>
        </p:spPr>
      </p:pic>
      <p:pic>
        <p:nvPicPr>
          <p:cNvPr id="11" name="Picture 10">
            <a:extLst>
              <a:ext uri="{FF2B5EF4-FFF2-40B4-BE49-F238E27FC236}">
                <a16:creationId xmlns:a16="http://schemas.microsoft.com/office/drawing/2014/main" id="{7F88EB5E-702B-4983-95DB-9BC6599C81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5895"/>
          <a:stretch/>
        </p:blipFill>
        <p:spPr>
          <a:xfrm>
            <a:off x="5781675" y="1259130"/>
            <a:ext cx="3819525" cy="2409310"/>
          </a:xfrm>
          <a:prstGeom prst="rect">
            <a:avLst/>
          </a:prstGeom>
        </p:spPr>
      </p:pic>
    </p:spTree>
    <p:extLst>
      <p:ext uri="{BB962C8B-B14F-4D97-AF65-F5344CB8AC3E}">
        <p14:creationId xmlns:p14="http://schemas.microsoft.com/office/powerpoint/2010/main" val="3299652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D6266A41-73D5-4959-9A6A-A7E402DD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8189" y="1675358"/>
            <a:ext cx="11475621" cy="5262979"/>
          </a:xfrm>
          <a:prstGeom prst="rect">
            <a:avLst/>
          </a:prstGeom>
          <a:noFill/>
        </p:spPr>
        <p:txBody>
          <a:bodyPr wrap="square" rtlCol="0">
            <a:spAutoFit/>
          </a:bodyPr>
          <a:lstStyle/>
          <a:p>
            <a:r>
              <a:rPr lang="en-US" sz="2400" dirty="0">
                <a:effectLst/>
                <a:latin typeface="Poppins" panose="00000500000000000000" pitchFamily="2" charset="0"/>
                <a:ea typeface="Calibri" panose="020F0502020204030204" pitchFamily="34" charset="0"/>
                <a:cs typeface="Poppins" panose="00000500000000000000" pitchFamily="2" charset="0"/>
              </a:rPr>
              <a:t>Virtual presentations reached roughly </a:t>
            </a:r>
            <a:r>
              <a:rPr lang="en-US" sz="2400" b="1" dirty="0">
                <a:effectLst/>
                <a:latin typeface="Poppins" panose="00000500000000000000" pitchFamily="2" charset="0"/>
                <a:ea typeface="Calibri" panose="020F0502020204030204" pitchFamily="34" charset="0"/>
                <a:cs typeface="Poppins" panose="00000500000000000000" pitchFamily="2" charset="0"/>
              </a:rPr>
              <a:t>680 </a:t>
            </a:r>
            <a:r>
              <a:rPr lang="en-US" sz="2400" dirty="0">
                <a:effectLst/>
                <a:latin typeface="Poppins" panose="00000500000000000000" pitchFamily="2" charset="0"/>
                <a:ea typeface="Calibri" panose="020F0502020204030204" pitchFamily="34" charset="0"/>
                <a:cs typeface="Poppins" panose="00000500000000000000" pitchFamily="2" charset="0"/>
              </a:rPr>
              <a:t>students total at Garrett Park Elementary during National Inclusive Schools Week (December 6-10, 2021). </a:t>
            </a:r>
          </a:p>
          <a:p>
            <a:endParaRPr lang="en-US" sz="3200" dirty="0"/>
          </a:p>
          <a:p>
            <a:r>
              <a:rPr lang="en-US" sz="2400" b="1" dirty="0">
                <a:latin typeface="Poppins" panose="00000500000000000000" pitchFamily="2" charset="0"/>
                <a:cs typeface="Poppins" panose="00000500000000000000" pitchFamily="2" charset="0"/>
              </a:rPr>
              <a:t>96% </a:t>
            </a:r>
            <a:r>
              <a:rPr lang="en-US" sz="2400" dirty="0">
                <a:latin typeface="Poppins" panose="00000500000000000000" pitchFamily="2" charset="0"/>
                <a:cs typeface="Poppins" panose="00000500000000000000" pitchFamily="2" charset="0"/>
              </a:rPr>
              <a:t>Enjoyed the presentation</a:t>
            </a:r>
          </a:p>
          <a:p>
            <a:endParaRPr lang="en-US" sz="2400" dirty="0">
              <a:latin typeface="Poppins" panose="00000500000000000000" pitchFamily="2" charset="0"/>
              <a:cs typeface="Poppins" panose="00000500000000000000" pitchFamily="2" charset="0"/>
            </a:endParaRPr>
          </a:p>
          <a:p>
            <a:r>
              <a:rPr lang="en-US" sz="2400" b="1" dirty="0">
                <a:latin typeface="Poppins" panose="00000500000000000000" pitchFamily="2" charset="0"/>
                <a:cs typeface="Poppins" panose="00000500000000000000" pitchFamily="2" charset="0"/>
              </a:rPr>
              <a:t>98% </a:t>
            </a:r>
            <a:r>
              <a:rPr lang="en-US" sz="2400" dirty="0">
                <a:latin typeface="Poppins" panose="00000500000000000000" pitchFamily="2" charset="0"/>
                <a:cs typeface="Poppins" panose="00000500000000000000" pitchFamily="2" charset="0"/>
              </a:rPr>
              <a:t>Learned something new about people with disabilities</a:t>
            </a:r>
          </a:p>
          <a:p>
            <a:endParaRPr lang="en-US" sz="2400" dirty="0">
              <a:latin typeface="Poppins" panose="00000500000000000000" pitchFamily="2" charset="0"/>
              <a:cs typeface="Poppins" panose="00000500000000000000" pitchFamily="2" charset="0"/>
            </a:endParaRPr>
          </a:p>
          <a:p>
            <a:r>
              <a:rPr lang="en-US" sz="2400" b="1" dirty="0">
                <a:latin typeface="Poppins" panose="00000500000000000000" pitchFamily="2" charset="0"/>
                <a:cs typeface="Poppins" panose="00000500000000000000" pitchFamily="2" charset="0"/>
              </a:rPr>
              <a:t>96% </a:t>
            </a:r>
            <a:r>
              <a:rPr lang="en-US" sz="2400" dirty="0">
                <a:latin typeface="Poppins" panose="00000500000000000000" pitchFamily="2" charset="0"/>
                <a:cs typeface="Poppins" panose="00000500000000000000" pitchFamily="2" charset="0"/>
              </a:rPr>
              <a:t>Agree that schools are better when all students are included</a:t>
            </a:r>
          </a:p>
          <a:p>
            <a:endParaRPr lang="en-US" sz="2400" dirty="0">
              <a:latin typeface="Poppins" panose="00000500000000000000" pitchFamily="2" charset="0"/>
              <a:cs typeface="Poppins" panose="00000500000000000000" pitchFamily="2" charset="0"/>
            </a:endParaRPr>
          </a:p>
          <a:p>
            <a:r>
              <a:rPr lang="en-US" sz="2400" b="1" dirty="0">
                <a:latin typeface="Poppins" panose="00000500000000000000" pitchFamily="2" charset="0"/>
                <a:cs typeface="Poppins" panose="00000500000000000000" pitchFamily="2" charset="0"/>
              </a:rPr>
              <a:t>100%</a:t>
            </a:r>
            <a:r>
              <a:rPr lang="en-US" sz="2400" dirty="0">
                <a:latin typeface="Poppins" panose="00000500000000000000" pitchFamily="2" charset="0"/>
                <a:cs typeface="Poppins" panose="00000500000000000000" pitchFamily="2" charset="0"/>
              </a:rPr>
              <a:t> Agree that Kids with disabilities are “just like me” – </a:t>
            </a:r>
          </a:p>
          <a:p>
            <a:r>
              <a:rPr lang="en-US" sz="2400" dirty="0">
                <a:latin typeface="Poppins" panose="00000500000000000000" pitchFamily="2" charset="0"/>
                <a:cs typeface="Poppins" panose="00000500000000000000" pitchFamily="2" charset="0"/>
              </a:rPr>
              <a:t>They want to play, learn, and make friends</a:t>
            </a:r>
          </a:p>
          <a:p>
            <a:endParaRPr lang="en-US" sz="3200" dirty="0"/>
          </a:p>
          <a:p>
            <a:endParaRPr lang="en-US" sz="3200" dirty="0"/>
          </a:p>
        </p:txBody>
      </p:sp>
      <p:sp>
        <p:nvSpPr>
          <p:cNvPr id="7" name="TextBox 6">
            <a:extLst>
              <a:ext uri="{FF2B5EF4-FFF2-40B4-BE49-F238E27FC236}">
                <a16:creationId xmlns:a16="http://schemas.microsoft.com/office/drawing/2014/main" id="{99A2E874-7EC8-40BB-9FA2-1D8B1A851683}"/>
              </a:ext>
            </a:extLst>
          </p:cNvPr>
          <p:cNvSpPr txBox="1"/>
          <p:nvPr/>
        </p:nvSpPr>
        <p:spPr>
          <a:xfrm>
            <a:off x="3802587" y="273047"/>
            <a:ext cx="5712887"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Outcomes/Metrics</a:t>
            </a:r>
          </a:p>
        </p:txBody>
      </p:sp>
    </p:spTree>
    <p:extLst>
      <p:ext uri="{BB962C8B-B14F-4D97-AF65-F5344CB8AC3E}">
        <p14:creationId xmlns:p14="http://schemas.microsoft.com/office/powerpoint/2010/main" val="75395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52253316-24FC-4E07-AE44-2D5647623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41C16C9-3518-41D9-A31C-A3AF1B3662ED}"/>
              </a:ext>
            </a:extLst>
          </p:cNvPr>
          <p:cNvSpPr txBox="1"/>
          <p:nvPr/>
        </p:nvSpPr>
        <p:spPr>
          <a:xfrm>
            <a:off x="2362199" y="180320"/>
            <a:ext cx="8010525"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Impact on Learning Community</a:t>
            </a:r>
          </a:p>
        </p:txBody>
      </p:sp>
      <p:sp>
        <p:nvSpPr>
          <p:cNvPr id="5" name="TextBox 4">
            <a:extLst>
              <a:ext uri="{FF2B5EF4-FFF2-40B4-BE49-F238E27FC236}">
                <a16:creationId xmlns:a16="http://schemas.microsoft.com/office/drawing/2014/main" id="{67F16A31-247E-43DC-A4FB-A368A2E0BFD8}"/>
              </a:ext>
            </a:extLst>
          </p:cNvPr>
          <p:cNvSpPr txBox="1"/>
          <p:nvPr/>
        </p:nvSpPr>
        <p:spPr>
          <a:xfrm>
            <a:off x="1009650" y="1402532"/>
            <a:ext cx="9239250" cy="6253379"/>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Quotes from Garrett Park Administration and Faculty:</a:t>
            </a:r>
          </a:p>
          <a:p>
            <a:endParaRPr lang="en-US" dirty="0">
              <a:latin typeface="Poppins" panose="00000500000000000000" pitchFamily="2" charset="0"/>
              <a:cs typeface="Poppins" panose="00000500000000000000" pitchFamily="2" charset="0"/>
            </a:endParaRPr>
          </a:p>
          <a:p>
            <a:pPr marL="0" marR="0">
              <a:lnSpc>
                <a:spcPct val="107000"/>
              </a:lnSpc>
              <a:spcBef>
                <a:spcPts val="0"/>
              </a:spcBef>
              <a:spcAft>
                <a:spcPts val="800"/>
              </a:spcAft>
            </a:pPr>
            <a:r>
              <a:rPr lang="en-US" sz="1800" i="1" dirty="0">
                <a:effectLst/>
                <a:latin typeface="Poppins" panose="00000500000000000000" pitchFamily="2" charset="0"/>
                <a:ea typeface="Calibri" panose="020F0502020204030204" pitchFamily="34" charset="0"/>
                <a:cs typeface="Poppins" panose="00000500000000000000" pitchFamily="2" charset="0"/>
              </a:rPr>
              <a:t>“One of the 5</a:t>
            </a:r>
            <a:r>
              <a:rPr lang="en-US" sz="1800" i="1" baseline="30000" dirty="0">
                <a:effectLst/>
                <a:latin typeface="Poppins" panose="00000500000000000000" pitchFamily="2" charset="0"/>
                <a:ea typeface="Calibri" panose="020F0502020204030204" pitchFamily="34" charset="0"/>
                <a:cs typeface="Poppins" panose="00000500000000000000" pitchFamily="2" charset="0"/>
              </a:rPr>
              <a:t>th</a:t>
            </a:r>
            <a:r>
              <a:rPr lang="en-US" sz="1800" i="1" dirty="0">
                <a:effectLst/>
                <a:latin typeface="Poppins" panose="00000500000000000000" pitchFamily="2" charset="0"/>
                <a:ea typeface="Calibri" panose="020F0502020204030204" pitchFamily="34" charset="0"/>
                <a:cs typeface="Poppins" panose="00000500000000000000" pitchFamily="2" charset="0"/>
              </a:rPr>
              <a:t> grade teachers came up to me after the assembly and told me that 3 kids stood up and shared their disability with the class and what it means to them.”</a:t>
            </a:r>
          </a:p>
          <a:p>
            <a:pPr marL="0" marR="0">
              <a:lnSpc>
                <a:spcPct val="107000"/>
              </a:lnSpc>
              <a:spcBef>
                <a:spcPts val="0"/>
              </a:spcBef>
              <a:spcAft>
                <a:spcPts val="800"/>
              </a:spcAft>
            </a:pPr>
            <a:r>
              <a:rPr lang="en-US" i="1" dirty="0">
                <a:latin typeface="Poppins" panose="00000500000000000000" pitchFamily="2" charset="0"/>
                <a:ea typeface="Calibri" panose="020F0502020204030204" pitchFamily="34" charset="0"/>
                <a:cs typeface="Poppins" panose="00000500000000000000" pitchFamily="2" charset="0"/>
              </a:rPr>
              <a:t>“</a:t>
            </a:r>
            <a:r>
              <a:rPr lang="en-US" sz="1800" i="1" dirty="0">
                <a:effectLst/>
                <a:latin typeface="Poppins" panose="00000500000000000000" pitchFamily="2" charset="0"/>
                <a:ea typeface="Calibri" panose="020F0502020204030204" pitchFamily="34" charset="0"/>
                <a:cs typeface="Poppins" panose="00000500000000000000" pitchFamily="2" charset="0"/>
              </a:rPr>
              <a:t>So much amazing feedback and very grateful for the opportunity.”</a:t>
            </a:r>
            <a:endParaRPr lang="en-US" i="1" dirty="0">
              <a:latin typeface="Poppins" panose="00000500000000000000" pitchFamily="2" charset="0"/>
              <a:ea typeface="Calibri" panose="020F0502020204030204" pitchFamily="34" charset="0"/>
              <a:cs typeface="Poppins" panose="00000500000000000000" pitchFamily="2" charset="0"/>
            </a:endParaRPr>
          </a:p>
          <a:p>
            <a:pPr marL="0" marR="0">
              <a:lnSpc>
                <a:spcPct val="107000"/>
              </a:lnSpc>
              <a:spcBef>
                <a:spcPts val="0"/>
              </a:spcBef>
              <a:spcAft>
                <a:spcPts val="80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p>
            <a:pPr marL="0" marR="0">
              <a:lnSpc>
                <a:spcPct val="107000"/>
              </a:lnSpc>
              <a:spcBef>
                <a:spcPts val="0"/>
              </a:spcBef>
              <a:spcAft>
                <a:spcPts val="800"/>
              </a:spcAft>
            </a:pPr>
            <a:r>
              <a:rPr lang="en-US" sz="1800" i="1" dirty="0">
                <a:effectLst/>
                <a:latin typeface="Poppins" panose="00000500000000000000" pitchFamily="2" charset="0"/>
                <a:ea typeface="Calibri" panose="020F0502020204030204" pitchFamily="34" charset="0"/>
                <a:cs typeface="Poppins" panose="00000500000000000000" pitchFamily="2" charset="0"/>
              </a:rPr>
              <a:t>“Our principal turned to me during the 5</a:t>
            </a:r>
            <a:r>
              <a:rPr lang="en-US" sz="1800" i="1" baseline="30000" dirty="0">
                <a:effectLst/>
                <a:latin typeface="Poppins" panose="00000500000000000000" pitchFamily="2" charset="0"/>
                <a:ea typeface="Calibri" panose="020F0502020204030204" pitchFamily="34" charset="0"/>
                <a:cs typeface="Poppins" panose="00000500000000000000" pitchFamily="2" charset="0"/>
              </a:rPr>
              <a:t>th</a:t>
            </a:r>
            <a:r>
              <a:rPr lang="en-US" sz="1800" i="1" dirty="0">
                <a:effectLst/>
                <a:latin typeface="Poppins" panose="00000500000000000000" pitchFamily="2" charset="0"/>
                <a:ea typeface="Calibri" panose="020F0502020204030204" pitchFamily="34" charset="0"/>
                <a:cs typeface="Poppins" panose="00000500000000000000" pitchFamily="2" charset="0"/>
              </a:rPr>
              <a:t> grade assembly and said “this is by far the best assembly we have ever had at Garrett Park.”</a:t>
            </a:r>
          </a:p>
          <a:p>
            <a:pPr marL="0" marR="0">
              <a:lnSpc>
                <a:spcPct val="107000"/>
              </a:lnSpc>
              <a:spcBef>
                <a:spcPts val="0"/>
              </a:spcBef>
              <a:spcAft>
                <a:spcPts val="800"/>
              </a:spcAft>
            </a:pPr>
            <a:endParaRPr lang="en-US" sz="1800" i="1" dirty="0">
              <a:effectLst/>
              <a:latin typeface="Poppins" panose="00000500000000000000" pitchFamily="2" charset="0"/>
              <a:ea typeface="Calibri" panose="020F0502020204030204" pitchFamily="34" charset="0"/>
              <a:cs typeface="Poppins" panose="00000500000000000000" pitchFamily="2" charset="0"/>
            </a:endParaRPr>
          </a:p>
          <a:p>
            <a:pPr marL="0" marR="0">
              <a:lnSpc>
                <a:spcPct val="107000"/>
              </a:lnSpc>
              <a:spcBef>
                <a:spcPts val="0"/>
              </a:spcBef>
              <a:spcAft>
                <a:spcPts val="800"/>
              </a:spcAft>
            </a:pPr>
            <a:r>
              <a:rPr lang="en-US" sz="1800" i="1" dirty="0">
                <a:effectLst/>
                <a:latin typeface="Poppins" panose="00000500000000000000" pitchFamily="2" charset="0"/>
                <a:ea typeface="Calibri" panose="020F0502020204030204" pitchFamily="34" charset="0"/>
                <a:cs typeface="Poppins" panose="00000500000000000000" pitchFamily="2" charset="0"/>
              </a:rPr>
              <a:t>“Our room was so engaged – what a well-done presentation!” </a:t>
            </a:r>
          </a:p>
          <a:p>
            <a:pPr marL="0" marR="0">
              <a:lnSpc>
                <a:spcPct val="107000"/>
              </a:lnSpc>
              <a:spcBef>
                <a:spcPts val="0"/>
              </a:spcBef>
              <a:spcAft>
                <a:spcPts val="800"/>
              </a:spcAft>
            </a:pPr>
            <a:endParaRPr lang="en-US" sz="1800" dirty="0">
              <a:effectLst/>
              <a:latin typeface="Poppins" panose="00000500000000000000" pitchFamily="2" charset="0"/>
              <a:ea typeface="Calibri" panose="020F0502020204030204" pitchFamily="34" charset="0"/>
              <a:cs typeface="Poppins" panose="00000500000000000000" pitchFamily="2" charset="0"/>
            </a:endParaRPr>
          </a:p>
          <a:p>
            <a:pPr marL="0" marR="0">
              <a:lnSpc>
                <a:spcPct val="107000"/>
              </a:lnSpc>
              <a:spcBef>
                <a:spcPts val="0"/>
              </a:spcBef>
              <a:spcAft>
                <a:spcPts val="800"/>
              </a:spcAft>
            </a:pPr>
            <a:r>
              <a:rPr lang="en-US" sz="1800" i="1" dirty="0">
                <a:effectLst/>
                <a:latin typeface="Poppins" panose="00000500000000000000" pitchFamily="2" charset="0"/>
                <a:ea typeface="Calibri" panose="020F0502020204030204" pitchFamily="34" charset="0"/>
                <a:cs typeface="Poppins" panose="00000500000000000000" pitchFamily="2" charset="0"/>
              </a:rPr>
              <a:t>“This message (of the presentation) is essential for everyone, especially children. It helps develop inclusive citizens and an inclusive society.”</a:t>
            </a:r>
            <a:endParaRPr lang="en-US" sz="1800" dirty="0">
              <a:effectLst/>
              <a:latin typeface="Poppins" panose="00000500000000000000" pitchFamily="2" charset="0"/>
              <a:ea typeface="Calibri" panose="020F0502020204030204" pitchFamily="34" charset="0"/>
              <a:cs typeface="Poppins" panose="00000500000000000000" pitchFamily="2"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277534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BF1A67A-A71B-45D9-95AD-5DCFACF9C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https://usc-powerpoint.officeapps.live.com/pods/GetClipboardImage.ashx?Id=e539699d-f34a-4771-a11b-9cd59c62435a&amp;DC=PUS4&amp;pkey=340d2d31-212e-4584-a74c-c55cd45cfbd6&amp;wdwaccluster=PUS4"/>
          <p:cNvPicPr>
            <a:picLocks noChangeAspect="1" noChangeArrowheads="1"/>
          </p:cNvPicPr>
          <p:nvPr/>
        </p:nvPicPr>
        <p:blipFill rotWithShape="1">
          <a:blip r:embed="rId3">
            <a:extLst>
              <a:ext uri="{28A0092B-C50C-407E-A947-70E740481C1C}">
                <a14:useLocalDpi xmlns:a14="http://schemas.microsoft.com/office/drawing/2010/main" val="0"/>
              </a:ext>
            </a:extLst>
          </a:blip>
          <a:srcRect l="25909" t="30303" r="25606" b="7744"/>
          <a:stretch/>
        </p:blipFill>
        <p:spPr bwMode="auto">
          <a:xfrm>
            <a:off x="3325091" y="2068945"/>
            <a:ext cx="5911273" cy="424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35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C8A5820-90D0-4A39-A0E7-24A511D67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pic>
        <p:nvPicPr>
          <p:cNvPr id="5" name="Picture 4"/>
          <p:cNvPicPr>
            <a:picLocks noChangeAspect="1"/>
          </p:cNvPicPr>
          <p:nvPr/>
        </p:nvPicPr>
        <p:blipFill>
          <a:blip r:embed="rId4"/>
          <a:stretch>
            <a:fillRect/>
          </a:stretch>
        </p:blipFill>
        <p:spPr>
          <a:xfrm>
            <a:off x="653209" y="1384163"/>
            <a:ext cx="2870985" cy="2459210"/>
          </a:xfrm>
          <a:prstGeom prst="rect">
            <a:avLst/>
          </a:prstGeom>
        </p:spPr>
      </p:pic>
      <p:pic>
        <p:nvPicPr>
          <p:cNvPr id="6" name="Picture 5"/>
          <p:cNvPicPr>
            <a:picLocks noChangeAspect="1"/>
          </p:cNvPicPr>
          <p:nvPr/>
        </p:nvPicPr>
        <p:blipFill>
          <a:blip r:embed="rId5"/>
          <a:stretch>
            <a:fillRect/>
          </a:stretch>
        </p:blipFill>
        <p:spPr>
          <a:xfrm>
            <a:off x="8068182" y="1208422"/>
            <a:ext cx="3426863" cy="2582933"/>
          </a:xfrm>
          <a:prstGeom prst="rect">
            <a:avLst/>
          </a:prstGeom>
        </p:spPr>
      </p:pic>
      <p:pic>
        <p:nvPicPr>
          <p:cNvPr id="7" name="Picture 6"/>
          <p:cNvPicPr>
            <a:picLocks noChangeAspect="1"/>
          </p:cNvPicPr>
          <p:nvPr/>
        </p:nvPicPr>
        <p:blipFill>
          <a:blip r:embed="rId6"/>
          <a:stretch>
            <a:fillRect/>
          </a:stretch>
        </p:blipFill>
        <p:spPr>
          <a:xfrm>
            <a:off x="3741811" y="1921103"/>
            <a:ext cx="3636105" cy="4416388"/>
          </a:xfrm>
          <a:prstGeom prst="rect">
            <a:avLst/>
          </a:prstGeom>
        </p:spPr>
      </p:pic>
      <p:pic>
        <p:nvPicPr>
          <p:cNvPr id="3" name="Picture 2"/>
          <p:cNvPicPr>
            <a:picLocks noChangeAspect="1"/>
          </p:cNvPicPr>
          <p:nvPr/>
        </p:nvPicPr>
        <p:blipFill>
          <a:blip r:embed="rId7"/>
          <a:stretch>
            <a:fillRect/>
          </a:stretch>
        </p:blipFill>
        <p:spPr>
          <a:xfrm>
            <a:off x="7496178" y="4035327"/>
            <a:ext cx="4570873" cy="2578701"/>
          </a:xfrm>
          <a:prstGeom prst="rect">
            <a:avLst/>
          </a:prstGeom>
        </p:spPr>
      </p:pic>
      <p:sp>
        <p:nvSpPr>
          <p:cNvPr id="9" name="Rectangle 8"/>
          <p:cNvSpPr/>
          <p:nvPr/>
        </p:nvSpPr>
        <p:spPr>
          <a:xfrm>
            <a:off x="5977217" y="3244334"/>
            <a:ext cx="237566" cy="369332"/>
          </a:xfrm>
          <a:prstGeom prst="rect">
            <a:avLst/>
          </a:prstGeom>
        </p:spPr>
        <p:txBody>
          <a:bodyPr wrap="none">
            <a:spAutoFit/>
          </a:bodyPr>
          <a:lstStyle/>
          <a:p>
            <a:r>
              <a:rPr lang="en-US" dirty="0"/>
              <a:t> </a:t>
            </a:r>
          </a:p>
        </p:txBody>
      </p:sp>
      <p:pic>
        <p:nvPicPr>
          <p:cNvPr id="10" name="Picture 9"/>
          <p:cNvPicPr>
            <a:picLocks noChangeAspect="1"/>
          </p:cNvPicPr>
          <p:nvPr/>
        </p:nvPicPr>
        <p:blipFill>
          <a:blip r:embed="rId8"/>
          <a:stretch>
            <a:fillRect/>
          </a:stretch>
        </p:blipFill>
        <p:spPr>
          <a:xfrm>
            <a:off x="761908" y="3994127"/>
            <a:ext cx="2544669" cy="2555976"/>
          </a:xfrm>
          <a:prstGeom prst="rect">
            <a:avLst/>
          </a:prstGeom>
        </p:spPr>
      </p:pic>
      <p:sp>
        <p:nvSpPr>
          <p:cNvPr id="11" name="TextBox 10">
            <a:extLst>
              <a:ext uri="{FF2B5EF4-FFF2-40B4-BE49-F238E27FC236}">
                <a16:creationId xmlns:a16="http://schemas.microsoft.com/office/drawing/2014/main" id="{973B5CFC-FCA4-40E7-8A65-4D4C7E0FA66C}"/>
              </a:ext>
            </a:extLst>
          </p:cNvPr>
          <p:cNvSpPr txBox="1"/>
          <p:nvPr/>
        </p:nvSpPr>
        <p:spPr>
          <a:xfrm>
            <a:off x="3060953" y="220621"/>
            <a:ext cx="7235572" cy="584775"/>
          </a:xfrm>
          <a:prstGeom prst="rect">
            <a:avLst/>
          </a:prstGeom>
          <a:noFill/>
        </p:spPr>
        <p:txBody>
          <a:bodyPr wrap="square" rtlCol="0">
            <a:spAutoFit/>
          </a:bodyPr>
          <a:lstStyle/>
          <a:p>
            <a:r>
              <a:rPr lang="en-US" sz="3200" dirty="0">
                <a:solidFill>
                  <a:schemeClr val="bg1"/>
                </a:solidFill>
                <a:latin typeface="Poppins" panose="00000800000000000000" pitchFamily="2" charset="0"/>
                <a:cs typeface="Poppins" panose="00000800000000000000" pitchFamily="2" charset="0"/>
              </a:rPr>
              <a:t>Past Artwork Contest Honorees</a:t>
            </a:r>
          </a:p>
        </p:txBody>
      </p:sp>
    </p:spTree>
    <p:extLst>
      <p:ext uri="{BB962C8B-B14F-4D97-AF65-F5344CB8AC3E}">
        <p14:creationId xmlns:p14="http://schemas.microsoft.com/office/powerpoint/2010/main" val="86570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6DC505E-92D5-4DCD-BD22-588F4B8F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9" name="Rectangle 8"/>
          <p:cNvSpPr/>
          <p:nvPr/>
        </p:nvSpPr>
        <p:spPr>
          <a:xfrm>
            <a:off x="5977217" y="3244334"/>
            <a:ext cx="237566" cy="369332"/>
          </a:xfrm>
          <a:prstGeom prst="rect">
            <a:avLst/>
          </a:prstGeom>
        </p:spPr>
        <p:txBody>
          <a:bodyPr wrap="none">
            <a:spAutoFit/>
          </a:bodyPr>
          <a:lstStyle/>
          <a:p>
            <a:r>
              <a:rPr lang="en-US" dirty="0"/>
              <a:t> </a:t>
            </a:r>
          </a:p>
        </p:txBody>
      </p:sp>
      <p:pic>
        <p:nvPicPr>
          <p:cNvPr id="2" name="Picture 1"/>
          <p:cNvPicPr>
            <a:picLocks noChangeAspect="1"/>
          </p:cNvPicPr>
          <p:nvPr/>
        </p:nvPicPr>
        <p:blipFill>
          <a:blip r:embed="rId4"/>
          <a:stretch>
            <a:fillRect/>
          </a:stretch>
        </p:blipFill>
        <p:spPr>
          <a:xfrm>
            <a:off x="4970441" y="2312812"/>
            <a:ext cx="2992750" cy="3530399"/>
          </a:xfrm>
          <a:prstGeom prst="rect">
            <a:avLst/>
          </a:prstGeom>
        </p:spPr>
      </p:pic>
      <p:pic>
        <p:nvPicPr>
          <p:cNvPr id="4" name="Picture 3"/>
          <p:cNvPicPr>
            <a:picLocks noChangeAspect="1"/>
          </p:cNvPicPr>
          <p:nvPr/>
        </p:nvPicPr>
        <p:blipFill>
          <a:blip r:embed="rId5"/>
          <a:stretch>
            <a:fillRect/>
          </a:stretch>
        </p:blipFill>
        <p:spPr>
          <a:xfrm>
            <a:off x="8482818" y="1799312"/>
            <a:ext cx="3493311" cy="4523624"/>
          </a:xfrm>
          <a:prstGeom prst="rect">
            <a:avLst/>
          </a:prstGeom>
        </p:spPr>
      </p:pic>
      <p:pic>
        <p:nvPicPr>
          <p:cNvPr id="11" name="Picture 10"/>
          <p:cNvPicPr>
            <a:picLocks noChangeAspect="1"/>
          </p:cNvPicPr>
          <p:nvPr/>
        </p:nvPicPr>
        <p:blipFill>
          <a:blip r:embed="rId6"/>
          <a:stretch>
            <a:fillRect/>
          </a:stretch>
        </p:blipFill>
        <p:spPr>
          <a:xfrm>
            <a:off x="182004" y="1715953"/>
            <a:ext cx="4479643" cy="2206082"/>
          </a:xfrm>
          <a:prstGeom prst="rect">
            <a:avLst/>
          </a:prstGeom>
        </p:spPr>
      </p:pic>
    </p:spTree>
    <p:extLst>
      <p:ext uri="{BB962C8B-B14F-4D97-AF65-F5344CB8AC3E}">
        <p14:creationId xmlns:p14="http://schemas.microsoft.com/office/powerpoint/2010/main" val="904452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5BEF41D-AD5C-4E8A-9D65-D849C7B52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9" name="Rectangle 8"/>
          <p:cNvSpPr/>
          <p:nvPr/>
        </p:nvSpPr>
        <p:spPr>
          <a:xfrm>
            <a:off x="5977217" y="3244334"/>
            <a:ext cx="237566" cy="369332"/>
          </a:xfrm>
          <a:prstGeom prst="rect">
            <a:avLst/>
          </a:prstGeom>
        </p:spPr>
        <p:txBody>
          <a:bodyPr wrap="none">
            <a:spAutoFit/>
          </a:bodyPr>
          <a:lstStyle/>
          <a:p>
            <a:r>
              <a:rPr lang="en-US" dirty="0"/>
              <a:t> </a:t>
            </a:r>
          </a:p>
        </p:txBody>
      </p:sp>
      <p:pic>
        <p:nvPicPr>
          <p:cNvPr id="2" name="Picture 1"/>
          <p:cNvPicPr>
            <a:picLocks noChangeAspect="1"/>
          </p:cNvPicPr>
          <p:nvPr/>
        </p:nvPicPr>
        <p:blipFill>
          <a:blip r:embed="rId4"/>
          <a:stretch>
            <a:fillRect/>
          </a:stretch>
        </p:blipFill>
        <p:spPr>
          <a:xfrm>
            <a:off x="8454135" y="1305341"/>
            <a:ext cx="2921831" cy="2723146"/>
          </a:xfrm>
          <a:prstGeom prst="rect">
            <a:avLst/>
          </a:prstGeom>
        </p:spPr>
      </p:pic>
      <p:pic>
        <p:nvPicPr>
          <p:cNvPr id="11" name="Picture 10"/>
          <p:cNvPicPr>
            <a:picLocks noChangeAspect="1"/>
          </p:cNvPicPr>
          <p:nvPr/>
        </p:nvPicPr>
        <p:blipFill>
          <a:blip r:embed="rId5"/>
          <a:stretch>
            <a:fillRect/>
          </a:stretch>
        </p:blipFill>
        <p:spPr>
          <a:xfrm>
            <a:off x="4444571" y="1305341"/>
            <a:ext cx="3737864" cy="4521609"/>
          </a:xfrm>
          <a:prstGeom prst="rect">
            <a:avLst/>
          </a:prstGeom>
        </p:spPr>
      </p:pic>
      <p:sp>
        <p:nvSpPr>
          <p:cNvPr id="3" name="TextBox 2">
            <a:extLst>
              <a:ext uri="{FF2B5EF4-FFF2-40B4-BE49-F238E27FC236}">
                <a16:creationId xmlns:a16="http://schemas.microsoft.com/office/drawing/2014/main" id="{CD64F2F5-B8C0-439E-836B-ACE7816DD97B}"/>
              </a:ext>
            </a:extLst>
          </p:cNvPr>
          <p:cNvSpPr txBox="1"/>
          <p:nvPr/>
        </p:nvSpPr>
        <p:spPr>
          <a:xfrm>
            <a:off x="209296" y="1580986"/>
            <a:ext cx="3963575"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030A0"/>
                </a:solidFill>
                <a:latin typeface="Poppins" panose="00000500000000000000" pitchFamily="2" charset="0"/>
                <a:cs typeface="Poppins" panose="00000500000000000000" pitchFamily="2" charset="0"/>
              </a:rPr>
              <a:t>Art Contest Submission Deadline –January 10</a:t>
            </a:r>
            <a:r>
              <a:rPr lang="en-US" baseline="30000" dirty="0">
                <a:solidFill>
                  <a:srgbClr val="7030A0"/>
                </a:solidFill>
                <a:latin typeface="Poppins" panose="00000500000000000000" pitchFamily="2" charset="0"/>
                <a:cs typeface="Poppins" panose="00000500000000000000" pitchFamily="2" charset="0"/>
              </a:rPr>
              <a:t>th</a:t>
            </a:r>
            <a:r>
              <a:rPr lang="en-US" dirty="0">
                <a:solidFill>
                  <a:srgbClr val="7030A0"/>
                </a:solidFill>
                <a:latin typeface="Poppins" panose="00000500000000000000" pitchFamily="2" charset="0"/>
                <a:cs typeface="Poppins" panose="00000500000000000000" pitchFamily="2" charset="0"/>
              </a:rPr>
              <a:t>.</a:t>
            </a:r>
            <a:br>
              <a:rPr lang="en-US" dirty="0">
                <a:solidFill>
                  <a:srgbClr val="7030A0"/>
                </a:solidFill>
                <a:latin typeface="Poppins" panose="00000500000000000000" pitchFamily="2" charset="0"/>
                <a:cs typeface="Poppins" panose="00000500000000000000" pitchFamily="2" charset="0"/>
              </a:rPr>
            </a:br>
            <a:r>
              <a:rPr lang="en-US" dirty="0">
                <a:solidFill>
                  <a:srgbClr val="7030A0"/>
                </a:solidFill>
                <a:latin typeface="Poppins" panose="00000500000000000000" pitchFamily="2" charset="0"/>
                <a:cs typeface="Poppins" panose="00000500000000000000" pitchFamily="2" charset="0"/>
              </a:rPr>
              <a:t>  </a:t>
            </a:r>
          </a:p>
          <a:p>
            <a:pPr marL="285750" indent="-285750">
              <a:buFont typeface="Arial" panose="020B0604020202020204" pitchFamily="34" charset="0"/>
              <a:buChar char="•"/>
            </a:pPr>
            <a:r>
              <a:rPr lang="en-US" dirty="0">
                <a:solidFill>
                  <a:srgbClr val="7030A0"/>
                </a:solidFill>
                <a:latin typeface="Poppins" panose="00000500000000000000" pitchFamily="2" charset="0"/>
                <a:cs typeface="Poppins" panose="00000500000000000000" pitchFamily="2" charset="0"/>
              </a:rPr>
              <a:t>Honorees to be selected on January 20</a:t>
            </a:r>
            <a:r>
              <a:rPr lang="en-US" baseline="30000" dirty="0">
                <a:solidFill>
                  <a:srgbClr val="7030A0"/>
                </a:solidFill>
                <a:latin typeface="Poppins" panose="00000500000000000000" pitchFamily="2" charset="0"/>
                <a:cs typeface="Poppins" panose="00000500000000000000" pitchFamily="2" charset="0"/>
              </a:rPr>
              <a:t>th</a:t>
            </a:r>
            <a:r>
              <a:rPr lang="en-US" dirty="0">
                <a:solidFill>
                  <a:srgbClr val="7030A0"/>
                </a:solidFill>
                <a:latin typeface="Poppins" panose="00000500000000000000" pitchFamily="2" charset="0"/>
                <a:cs typeface="Poppins" panose="00000500000000000000" pitchFamily="2" charset="0"/>
              </a:rPr>
              <a:t>. Students will win cash awards for their schools &amp; visa gift cards for themselves.  </a:t>
            </a:r>
          </a:p>
          <a:p>
            <a:pPr marL="285750" indent="-285750">
              <a:buFont typeface="Arial" panose="020B0604020202020204" pitchFamily="34" charset="0"/>
              <a:buChar char="•"/>
            </a:pPr>
            <a:endParaRPr lang="en-US" dirty="0">
              <a:solidFill>
                <a:srgbClr val="7030A0"/>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solidFill>
                  <a:srgbClr val="7030A0"/>
                </a:solidFill>
                <a:latin typeface="Poppins" panose="00000500000000000000" pitchFamily="2" charset="0"/>
                <a:cs typeface="Poppins" panose="00000500000000000000" pitchFamily="2" charset="0"/>
              </a:rPr>
              <a:t>All Awardees are invited to Developmental Disabilities Day at The Legislature on February 22</a:t>
            </a:r>
            <a:r>
              <a:rPr lang="en-US" baseline="30000" dirty="0">
                <a:solidFill>
                  <a:srgbClr val="7030A0"/>
                </a:solidFill>
                <a:latin typeface="Poppins" panose="00000500000000000000" pitchFamily="2" charset="0"/>
                <a:cs typeface="Poppins" panose="00000500000000000000" pitchFamily="2" charset="0"/>
              </a:rPr>
              <a:t>nd</a:t>
            </a:r>
            <a:r>
              <a:rPr lang="en-US" dirty="0">
                <a:solidFill>
                  <a:srgbClr val="7030A0"/>
                </a:solidFill>
                <a:latin typeface="Poppins" panose="00000500000000000000" pitchFamily="2" charset="0"/>
                <a:cs typeface="Poppins" panose="00000500000000000000" pitchFamily="2" charset="0"/>
              </a:rPr>
              <a:t> in Annapolis (this year it is going to be a virtual awards celebration).</a:t>
            </a:r>
          </a:p>
        </p:txBody>
      </p:sp>
      <p:sp>
        <p:nvSpPr>
          <p:cNvPr id="6" name="TextBox 5">
            <a:extLst>
              <a:ext uri="{FF2B5EF4-FFF2-40B4-BE49-F238E27FC236}">
                <a16:creationId xmlns:a16="http://schemas.microsoft.com/office/drawing/2014/main" id="{1B26894E-CF6B-466E-9E9B-A838CD067817}"/>
              </a:ext>
            </a:extLst>
          </p:cNvPr>
          <p:cNvSpPr txBox="1"/>
          <p:nvPr/>
        </p:nvSpPr>
        <p:spPr>
          <a:xfrm>
            <a:off x="2471645" y="305527"/>
            <a:ext cx="7683716" cy="523220"/>
          </a:xfrm>
          <a:prstGeom prst="rect">
            <a:avLst/>
          </a:prstGeom>
          <a:noFill/>
        </p:spPr>
        <p:txBody>
          <a:bodyPr wrap="square" rtlCol="0">
            <a:spAutoFit/>
          </a:bodyPr>
          <a:lstStyle/>
          <a:p>
            <a:pPr algn="ctr"/>
            <a:r>
              <a:rPr lang="en-US" sz="2800" dirty="0">
                <a:solidFill>
                  <a:schemeClr val="bg1"/>
                </a:solidFill>
                <a:latin typeface="Poppins" panose="00000800000000000000" pitchFamily="2" charset="0"/>
                <a:cs typeface="Poppins" panose="00000800000000000000" pitchFamily="2" charset="0"/>
              </a:rPr>
              <a:t>Artwork Contest Awards Celebration</a:t>
            </a:r>
          </a:p>
        </p:txBody>
      </p:sp>
      <p:sp>
        <p:nvSpPr>
          <p:cNvPr id="4" name="TextBox 3">
            <a:extLst>
              <a:ext uri="{FF2B5EF4-FFF2-40B4-BE49-F238E27FC236}">
                <a16:creationId xmlns:a16="http://schemas.microsoft.com/office/drawing/2014/main" id="{590A8877-D8FD-4586-A558-1B9C2F9DE8B4}"/>
              </a:ext>
            </a:extLst>
          </p:cNvPr>
          <p:cNvSpPr txBox="1"/>
          <p:nvPr/>
        </p:nvSpPr>
        <p:spPr>
          <a:xfrm>
            <a:off x="4552950" y="5912187"/>
            <a:ext cx="3737864" cy="369332"/>
          </a:xfrm>
          <a:prstGeom prst="rect">
            <a:avLst/>
          </a:prstGeom>
          <a:noFill/>
        </p:spPr>
        <p:txBody>
          <a:bodyPr wrap="square" rtlCol="0">
            <a:spAutoFit/>
          </a:bodyPr>
          <a:lstStyle/>
          <a:p>
            <a:r>
              <a:rPr lang="en-US" dirty="0">
                <a:solidFill>
                  <a:srgbClr val="7030A0"/>
                </a:solidFill>
                <a:latin typeface="Poppins" panose="00000500000000000000" pitchFamily="2" charset="0"/>
                <a:cs typeface="Poppins" panose="00000500000000000000" pitchFamily="2" charset="0"/>
              </a:rPr>
              <a:t>SY 19-20 In Person Celebration</a:t>
            </a:r>
          </a:p>
        </p:txBody>
      </p:sp>
      <p:sp>
        <p:nvSpPr>
          <p:cNvPr id="7" name="TextBox 6">
            <a:extLst>
              <a:ext uri="{FF2B5EF4-FFF2-40B4-BE49-F238E27FC236}">
                <a16:creationId xmlns:a16="http://schemas.microsoft.com/office/drawing/2014/main" id="{A9C6903C-A174-4DCC-983B-E5B3461C9C93}"/>
              </a:ext>
            </a:extLst>
          </p:cNvPr>
          <p:cNvSpPr txBox="1"/>
          <p:nvPr/>
        </p:nvSpPr>
        <p:spPr>
          <a:xfrm>
            <a:off x="8639175" y="4200525"/>
            <a:ext cx="2581275" cy="646331"/>
          </a:xfrm>
          <a:prstGeom prst="rect">
            <a:avLst/>
          </a:prstGeom>
          <a:noFill/>
        </p:spPr>
        <p:txBody>
          <a:bodyPr wrap="square" rtlCol="0">
            <a:spAutoFit/>
          </a:bodyPr>
          <a:lstStyle/>
          <a:p>
            <a:r>
              <a:rPr lang="en-US" dirty="0">
                <a:solidFill>
                  <a:srgbClr val="7030A0"/>
                </a:solidFill>
                <a:latin typeface="Poppins" panose="00000500000000000000" pitchFamily="2" charset="0"/>
                <a:cs typeface="Poppins" panose="00000500000000000000" pitchFamily="2" charset="0"/>
              </a:rPr>
              <a:t>SY 20-21 Virtual Celebration</a:t>
            </a:r>
          </a:p>
        </p:txBody>
      </p:sp>
    </p:spTree>
    <p:extLst>
      <p:ext uri="{BB962C8B-B14F-4D97-AF65-F5344CB8AC3E}">
        <p14:creationId xmlns:p14="http://schemas.microsoft.com/office/powerpoint/2010/main" val="1445764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1815" r="14925" b="2"/>
          <a:stretch/>
        </p:blipFill>
        <p:spPr>
          <a:xfrm>
            <a:off x="20" y="638177"/>
            <a:ext cx="3017500" cy="5581644"/>
          </a:xfrm>
          <a:prstGeom prst="rect">
            <a:avLst/>
          </a:prstGeom>
        </p:spPr>
      </p:pic>
      <p:pic>
        <p:nvPicPr>
          <p:cNvPr id="5" name="Picture 4">
            <a:extLst>
              <a:ext uri="{FF2B5EF4-FFF2-40B4-BE49-F238E27FC236}">
                <a16:creationId xmlns:a16="http://schemas.microsoft.com/office/drawing/2014/main" id="{5675298C-1464-4A2F-AFD2-CBDDB44C34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59" r="10441" b="-3"/>
          <a:stretch/>
        </p:blipFill>
        <p:spPr>
          <a:xfrm>
            <a:off x="3171272" y="638179"/>
            <a:ext cx="5849456" cy="558164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srcRect r="12803" b="-1"/>
          <a:stretch/>
        </p:blipFill>
        <p:spPr>
          <a:xfrm>
            <a:off x="9174480" y="638178"/>
            <a:ext cx="3017520" cy="5581644"/>
          </a:xfrm>
          <a:prstGeom prst="rect">
            <a:avLst/>
          </a:prstGeom>
        </p:spPr>
      </p:pic>
      <p:sp>
        <p:nvSpPr>
          <p:cNvPr id="17" name="Rectangle 11">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0231995-65BA-4D1B-9273-5ED407C69359}"/>
              </a:ext>
            </a:extLst>
          </p:cNvPr>
          <p:cNvSpPr txBox="1"/>
          <p:nvPr/>
        </p:nvSpPr>
        <p:spPr>
          <a:xfrm>
            <a:off x="4587249" y="39983"/>
            <a:ext cx="4185275" cy="461665"/>
          </a:xfrm>
          <a:prstGeom prst="rect">
            <a:avLst/>
          </a:prstGeom>
          <a:no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Traveling Art Display</a:t>
            </a:r>
          </a:p>
        </p:txBody>
      </p:sp>
    </p:spTree>
    <p:extLst>
      <p:ext uri="{BB962C8B-B14F-4D97-AF65-F5344CB8AC3E}">
        <p14:creationId xmlns:p14="http://schemas.microsoft.com/office/powerpoint/2010/main" val="89991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7D922619-B855-440D-9FDC-D481B8203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4" name="Rectangle 3"/>
          <p:cNvSpPr/>
          <p:nvPr/>
        </p:nvSpPr>
        <p:spPr>
          <a:xfrm>
            <a:off x="1563135" y="2127874"/>
            <a:ext cx="8731625" cy="326243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solidFill>
                  <a:srgbClr val="7030A0"/>
                </a:solidFill>
                <a:latin typeface="Poppins" panose="00000500000000000000" pitchFamily="2" charset="0"/>
                <a:cs typeface="Poppins" panose="00000500000000000000" pitchFamily="2" charset="0"/>
              </a:rPr>
              <a:t>Make inclusive education a reality for all children; creating a world where we all can learn, grow, and play together. </a:t>
            </a:r>
          </a:p>
          <a:p>
            <a:pPr>
              <a:spcAft>
                <a:spcPts val="1200"/>
              </a:spcAft>
            </a:pPr>
            <a:endParaRPr lang="en-US" dirty="0">
              <a:solidFill>
                <a:srgbClr val="7030A0"/>
              </a:solidFill>
              <a:latin typeface="Poppins" panose="00000500000000000000" pitchFamily="2" charset="0"/>
              <a:cs typeface="Poppins" panose="00000500000000000000" pitchFamily="2" charset="0"/>
            </a:endParaRPr>
          </a:p>
          <a:p>
            <a:pPr marL="342900" indent="-342900">
              <a:spcAft>
                <a:spcPts val="1200"/>
              </a:spcAft>
              <a:buFont typeface="Arial" panose="020B0604020202020204" pitchFamily="34" charset="0"/>
              <a:buChar char="•"/>
            </a:pPr>
            <a:r>
              <a:rPr lang="en-US" sz="2800" dirty="0">
                <a:solidFill>
                  <a:srgbClr val="7030A0"/>
                </a:solidFill>
                <a:latin typeface="Poppins" panose="00000500000000000000" pitchFamily="2" charset="0"/>
                <a:cs typeface="Poppins" panose="00000500000000000000" pitchFamily="2" charset="0"/>
              </a:rPr>
              <a:t>We look forward to returning to </a:t>
            </a:r>
            <a:r>
              <a:rPr lang="en-US" sz="2800" b="1" dirty="0">
                <a:solidFill>
                  <a:srgbClr val="7030A0"/>
                </a:solidFill>
                <a:latin typeface="Poppins" panose="00000500000000000000" pitchFamily="2" charset="0"/>
                <a:cs typeface="Poppins" panose="00000500000000000000" pitchFamily="2" charset="0"/>
              </a:rPr>
              <a:t>Garrett Park Elementary </a:t>
            </a:r>
            <a:r>
              <a:rPr lang="en-US" sz="2800" dirty="0">
                <a:solidFill>
                  <a:srgbClr val="7030A0"/>
                </a:solidFill>
                <a:latin typeface="Poppins" panose="00000500000000000000" pitchFamily="2" charset="0"/>
                <a:cs typeface="Poppins" panose="00000500000000000000" pitchFamily="2" charset="0"/>
              </a:rPr>
              <a:t>next year and hope to be in person!</a:t>
            </a:r>
          </a:p>
        </p:txBody>
      </p:sp>
      <p:sp>
        <p:nvSpPr>
          <p:cNvPr id="8" name="TextBox 7">
            <a:extLst>
              <a:ext uri="{FF2B5EF4-FFF2-40B4-BE49-F238E27FC236}">
                <a16:creationId xmlns:a16="http://schemas.microsoft.com/office/drawing/2014/main" id="{4F7403ED-D02B-4B3E-A77B-EB23362A501A}"/>
              </a:ext>
            </a:extLst>
          </p:cNvPr>
          <p:cNvSpPr txBox="1"/>
          <p:nvPr/>
        </p:nvSpPr>
        <p:spPr>
          <a:xfrm>
            <a:off x="1868300" y="262808"/>
            <a:ext cx="8121293"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Wishes and Dreams for the Future</a:t>
            </a:r>
          </a:p>
        </p:txBody>
      </p:sp>
    </p:spTree>
    <p:extLst>
      <p:ext uri="{BB962C8B-B14F-4D97-AF65-F5344CB8AC3E}">
        <p14:creationId xmlns:p14="http://schemas.microsoft.com/office/powerpoint/2010/main" val="416808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99A0A21A-95C0-400D-9987-A8C7E8B98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4" name="Rectangle 3"/>
          <p:cNvSpPr/>
          <p:nvPr/>
        </p:nvSpPr>
        <p:spPr>
          <a:xfrm>
            <a:off x="1371601" y="1782395"/>
            <a:ext cx="8548032" cy="3293209"/>
          </a:xfrm>
          <a:prstGeom prst="rect">
            <a:avLst/>
          </a:prstGeom>
        </p:spPr>
        <p:txBody>
          <a:bodyPr wrap="square">
            <a:spAutoFit/>
          </a:bodyPr>
          <a:lstStyle/>
          <a:p>
            <a:pPr marL="285750" indent="-28575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Inclusive Education Awareness Campaign</a:t>
            </a:r>
          </a:p>
          <a:p>
            <a:pPr marL="285750" indent="-28575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Began in 2004</a:t>
            </a:r>
          </a:p>
          <a:p>
            <a:pPr marL="285750" indent="-28575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Provides disability awareness as well as celebrates the principals of equity, unity, diversity, and inclusion</a:t>
            </a:r>
          </a:p>
          <a:p>
            <a:pPr marL="285750" indent="-28575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Students learn about disabilities </a:t>
            </a:r>
          </a:p>
          <a:p>
            <a:pPr marL="285750" indent="-28575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Awareness activities are designed to reduce barriers and reshape attitudes</a:t>
            </a:r>
          </a:p>
        </p:txBody>
      </p:sp>
      <p:sp>
        <p:nvSpPr>
          <p:cNvPr id="6" name="TextBox 5">
            <a:extLst>
              <a:ext uri="{FF2B5EF4-FFF2-40B4-BE49-F238E27FC236}">
                <a16:creationId xmlns:a16="http://schemas.microsoft.com/office/drawing/2014/main" id="{69F0B971-D914-4611-B592-2162764378B2}"/>
              </a:ext>
            </a:extLst>
          </p:cNvPr>
          <p:cNvSpPr txBox="1"/>
          <p:nvPr/>
        </p:nvSpPr>
        <p:spPr>
          <a:xfrm>
            <a:off x="2034243" y="309137"/>
            <a:ext cx="7544585"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What is “Together We’re Better?”</a:t>
            </a:r>
          </a:p>
        </p:txBody>
      </p:sp>
    </p:spTree>
    <p:extLst>
      <p:ext uri="{BB962C8B-B14F-4D97-AF65-F5344CB8AC3E}">
        <p14:creationId xmlns:p14="http://schemas.microsoft.com/office/powerpoint/2010/main" val="750277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2D664-289D-46FD-BD1A-B11F9E8CDBE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9759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D6FAB671-2B79-4C89-8582-1E1D6C2FA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4" name="Rectangle 3"/>
          <p:cNvSpPr/>
          <p:nvPr/>
        </p:nvSpPr>
        <p:spPr>
          <a:xfrm>
            <a:off x="1122123" y="1443841"/>
            <a:ext cx="9355145" cy="4862870"/>
          </a:xfrm>
          <a:prstGeom prst="rect">
            <a:avLst/>
          </a:prstGeom>
        </p:spPr>
        <p:txBody>
          <a:bodyPr wrap="square">
            <a:spAutoFit/>
          </a:bodyPr>
          <a:lstStyle/>
          <a:p>
            <a:pPr>
              <a:spcAft>
                <a:spcPts val="1200"/>
              </a:spcAft>
            </a:pPr>
            <a:r>
              <a:rPr lang="en-US" sz="2400" b="1" dirty="0">
                <a:solidFill>
                  <a:srgbClr val="7030A0"/>
                </a:solidFill>
                <a:latin typeface="Poppins" panose="00000500000000000000" pitchFamily="2" charset="0"/>
                <a:cs typeface="Poppins" panose="00000500000000000000" pitchFamily="2" charset="0"/>
              </a:rPr>
              <a:t>Audience:</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Started with Elementary &amp; Middle School Age Children</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Added Pre-K &amp; High Schoolers</a:t>
            </a:r>
          </a:p>
          <a:p>
            <a:pPr lvl="1"/>
            <a:endParaRPr lang="en-US" sz="2400" dirty="0">
              <a:solidFill>
                <a:srgbClr val="7030A0"/>
              </a:solidFill>
              <a:latin typeface="Poppins" panose="00000500000000000000" pitchFamily="2" charset="0"/>
              <a:cs typeface="Poppins" panose="00000500000000000000" pitchFamily="2" charset="0"/>
            </a:endParaRPr>
          </a:p>
          <a:p>
            <a:r>
              <a:rPr lang="en-US" sz="2400" b="1" dirty="0">
                <a:solidFill>
                  <a:srgbClr val="7030A0"/>
                </a:solidFill>
                <a:latin typeface="Poppins" panose="00000500000000000000" pitchFamily="2" charset="0"/>
                <a:cs typeface="Poppins" panose="00000500000000000000" pitchFamily="2" charset="0"/>
              </a:rPr>
              <a:t>Four Components:</a:t>
            </a:r>
            <a:endParaRPr lang="en-US" sz="2400" dirty="0">
              <a:solidFill>
                <a:srgbClr val="7030A0"/>
              </a:solidFill>
              <a:latin typeface="Poppins" panose="00000500000000000000" pitchFamily="2" charset="0"/>
              <a:cs typeface="Poppins" panose="00000500000000000000" pitchFamily="2" charset="0"/>
            </a:endParaRPr>
          </a:p>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Diversity Celebration Toolkit </a:t>
            </a:r>
          </a:p>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School Assemblies/Presentations</a:t>
            </a:r>
          </a:p>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Artwork &amp; Drawing Contests</a:t>
            </a:r>
          </a:p>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Traveling Art Exhibit &amp; Coloring Books in Public     Venues Throughout Maryland</a:t>
            </a:r>
          </a:p>
        </p:txBody>
      </p:sp>
      <p:sp>
        <p:nvSpPr>
          <p:cNvPr id="6" name="TextBox 5">
            <a:extLst>
              <a:ext uri="{FF2B5EF4-FFF2-40B4-BE49-F238E27FC236}">
                <a16:creationId xmlns:a16="http://schemas.microsoft.com/office/drawing/2014/main" id="{3F96F29C-5CEF-411C-8DC8-A4E24D02C56C}"/>
              </a:ext>
            </a:extLst>
          </p:cNvPr>
          <p:cNvSpPr txBox="1"/>
          <p:nvPr/>
        </p:nvSpPr>
        <p:spPr>
          <a:xfrm>
            <a:off x="4186952" y="262808"/>
            <a:ext cx="4759612"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Program Basics</a:t>
            </a:r>
          </a:p>
        </p:txBody>
      </p:sp>
    </p:spTree>
    <p:extLst>
      <p:ext uri="{BB962C8B-B14F-4D97-AF65-F5344CB8AC3E}">
        <p14:creationId xmlns:p14="http://schemas.microsoft.com/office/powerpoint/2010/main" val="223964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B39E80D3-0E37-4A5C-B428-CB048EF92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6" name="Text Placeholder 15">
            <a:extLst>
              <a:ext uri="{FF2B5EF4-FFF2-40B4-BE49-F238E27FC236}">
                <a16:creationId xmlns:a16="http://schemas.microsoft.com/office/drawing/2014/main" id="{E0FA8BA8-9045-42D4-89AC-3821250996F6}"/>
              </a:ext>
            </a:extLst>
          </p:cNvPr>
          <p:cNvSpPr>
            <a:spLocks noGrp="1"/>
          </p:cNvSpPr>
          <p:nvPr>
            <p:ph type="body" idx="1"/>
          </p:nvPr>
        </p:nvSpPr>
        <p:spPr>
          <a:xfrm>
            <a:off x="2034243" y="4831174"/>
            <a:ext cx="3894705" cy="1117687"/>
          </a:xfrm>
        </p:spPr>
        <p:txBody>
          <a:bodyPr vert="horz" lIns="91440" tIns="45720" rIns="91440" bIns="45720" rtlCol="0">
            <a:normAutofit/>
          </a:bodyPr>
          <a:lstStyle/>
          <a:p>
            <a:r>
              <a:rPr lang="en-US" dirty="0">
                <a:solidFill>
                  <a:schemeClr val="tx1"/>
                </a:solidFill>
              </a:rPr>
              <a:t> </a:t>
            </a:r>
          </a:p>
        </p:txBody>
      </p:sp>
      <p:sp>
        <p:nvSpPr>
          <p:cNvPr id="4" name="Rectangle 3"/>
          <p:cNvSpPr/>
          <p:nvPr/>
        </p:nvSpPr>
        <p:spPr>
          <a:xfrm>
            <a:off x="1199785" y="1389852"/>
            <a:ext cx="8448676" cy="4770537"/>
          </a:xfrm>
          <a:prstGeom prst="rect">
            <a:avLst/>
          </a:prstGeom>
        </p:spPr>
        <p:txBody>
          <a:bodyPr wrap="square">
            <a:spAutoFit/>
          </a:bodyPr>
          <a:lstStyle/>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Inclusion “buy-in” from entire school</a:t>
            </a:r>
          </a:p>
          <a:p>
            <a:pPr marL="800100" lvl="1" indent="-342900">
              <a:spcAft>
                <a:spcPts val="18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Working with complete grades (or an entire student body) for consistent messaging and follow up by parents and administration is most effective for broad impact and an enduring culture of a school or program</a:t>
            </a:r>
          </a:p>
          <a:p>
            <a:pPr marL="800100" lvl="1" indent="-342900">
              <a:spcAft>
                <a:spcPts val="18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Program design is aligned with school district goals for DEI, anti-bullying, restorative practices, and civility</a:t>
            </a:r>
          </a:p>
          <a:p>
            <a:pPr marL="800100" lvl="1" indent="-342900">
              <a:spcAft>
                <a:spcPts val="18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Tie-in to overarching school values: </a:t>
            </a:r>
            <a:r>
              <a:rPr lang="en-US" sz="2400" i="1" dirty="0">
                <a:solidFill>
                  <a:srgbClr val="7030A0"/>
                </a:solidFill>
                <a:latin typeface="Poppins" panose="00000500000000000000" pitchFamily="2" charset="0"/>
                <a:cs typeface="Poppins" panose="00000500000000000000" pitchFamily="2" charset="0"/>
              </a:rPr>
              <a:t>PALS</a:t>
            </a:r>
            <a:r>
              <a:rPr lang="en-US" sz="2400" dirty="0">
                <a:solidFill>
                  <a:srgbClr val="7030A0"/>
                </a:solidFill>
                <a:latin typeface="Poppins" panose="00000500000000000000" pitchFamily="2" charset="0"/>
                <a:cs typeface="Poppins" panose="00000500000000000000" pitchFamily="2" charset="0"/>
              </a:rPr>
              <a:t> program and Rocky the Racoon Mascot/Respect</a:t>
            </a:r>
          </a:p>
        </p:txBody>
      </p:sp>
      <p:sp>
        <p:nvSpPr>
          <p:cNvPr id="6" name="TextBox 5">
            <a:extLst>
              <a:ext uri="{FF2B5EF4-FFF2-40B4-BE49-F238E27FC236}">
                <a16:creationId xmlns:a16="http://schemas.microsoft.com/office/drawing/2014/main" id="{9DEA2EC8-12A1-4B35-9FC6-DED8ADAE1C5B}"/>
              </a:ext>
            </a:extLst>
          </p:cNvPr>
          <p:cNvSpPr txBox="1"/>
          <p:nvPr/>
        </p:nvSpPr>
        <p:spPr>
          <a:xfrm>
            <a:off x="1199785" y="238029"/>
            <a:ext cx="10647074" cy="584775"/>
          </a:xfrm>
          <a:prstGeom prst="rect">
            <a:avLst/>
          </a:prstGeom>
          <a:noFill/>
        </p:spPr>
        <p:txBody>
          <a:bodyPr wrap="square" rtlCol="0">
            <a:spAutoFit/>
          </a:bodyPr>
          <a:lstStyle/>
          <a:p>
            <a:r>
              <a:rPr lang="en-US" sz="3200" dirty="0">
                <a:solidFill>
                  <a:schemeClr val="bg1"/>
                </a:solidFill>
                <a:latin typeface="Poppins" panose="00000500000000000000" pitchFamily="2" charset="0"/>
                <a:cs typeface="Poppins" panose="00000500000000000000" pitchFamily="2" charset="0"/>
              </a:rPr>
              <a:t>Goal of School Assemblies/Virtual Presentations</a:t>
            </a:r>
          </a:p>
        </p:txBody>
      </p:sp>
    </p:spTree>
    <p:extLst>
      <p:ext uri="{BB962C8B-B14F-4D97-AF65-F5344CB8AC3E}">
        <p14:creationId xmlns:p14="http://schemas.microsoft.com/office/powerpoint/2010/main" val="3320991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655ED8-6314-4AE4-B8A6-7BFA51D7F505}"/>
              </a:ext>
            </a:extLst>
          </p:cNvPr>
          <p:cNvPicPr>
            <a:picLocks noChangeAspect="1"/>
          </p:cNvPicPr>
          <p:nvPr/>
        </p:nvPicPr>
        <p:blipFill rotWithShape="1">
          <a:blip r:embed="rId2">
            <a:extLst>
              <a:ext uri="{28A0092B-C50C-407E-A947-70E740481C1C}">
                <a14:useLocalDpi xmlns:a14="http://schemas.microsoft.com/office/drawing/2010/main" val="0"/>
              </a:ext>
            </a:extLst>
          </a:blip>
          <a:srcRect l="9622" r="11066"/>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7A8DE1F-8EF5-457C-9EA7-7C2470DC8A60}"/>
              </a:ext>
            </a:extLst>
          </p:cNvPr>
          <p:cNvSpPr txBox="1"/>
          <p:nvPr/>
        </p:nvSpPr>
        <p:spPr>
          <a:xfrm>
            <a:off x="346230" y="702527"/>
            <a:ext cx="4332302" cy="5474436"/>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800" dirty="0">
                <a:solidFill>
                  <a:srgbClr val="7030A0"/>
                </a:solidFill>
                <a:latin typeface="Poppins" panose="00000500000000000000" pitchFamily="2" charset="0"/>
                <a:cs typeface="Poppins" panose="00000500000000000000" pitchFamily="2" charset="0"/>
              </a:rPr>
              <a:t>During National Inclusive Schools Week, Governor Larry Hogan issued a proclamation to Garrett Park Elementary School for celebrating Inclusive Schools Week. </a:t>
            </a:r>
            <a:br>
              <a:rPr lang="en-US" sz="2800" dirty="0">
                <a:solidFill>
                  <a:srgbClr val="7030A0"/>
                </a:solidFill>
                <a:latin typeface="Poppins" panose="00000500000000000000" pitchFamily="2" charset="0"/>
                <a:cs typeface="Poppins" panose="00000500000000000000" pitchFamily="2" charset="0"/>
              </a:rPr>
            </a:br>
            <a:r>
              <a:rPr lang="en-US" sz="2800" dirty="0">
                <a:solidFill>
                  <a:srgbClr val="7030A0"/>
                </a:solidFill>
                <a:latin typeface="Poppins" panose="00000500000000000000" pitchFamily="2" charset="0"/>
                <a:cs typeface="Poppins" panose="00000500000000000000" pitchFamily="2" charset="0"/>
              </a:rPr>
              <a:t> </a:t>
            </a:r>
          </a:p>
          <a:p>
            <a:pPr indent="-228600">
              <a:lnSpc>
                <a:spcPct val="90000"/>
              </a:lnSpc>
              <a:spcAft>
                <a:spcPts val="600"/>
              </a:spcAft>
              <a:buFont typeface="Arial" panose="020B0604020202020204" pitchFamily="34" charset="0"/>
              <a:buChar char="•"/>
            </a:pPr>
            <a:r>
              <a:rPr lang="en-US" sz="2800" dirty="0">
                <a:solidFill>
                  <a:srgbClr val="7030A0"/>
                </a:solidFill>
                <a:latin typeface="Poppins" panose="00000500000000000000" pitchFamily="2" charset="0"/>
                <a:cs typeface="Poppins" panose="00000500000000000000" pitchFamily="2" charset="0"/>
              </a:rPr>
              <a:t>The Proclamation was presented by Secretary Carol Beatty from the Maryland Department of Disabilities to the 5</a:t>
            </a:r>
            <a:r>
              <a:rPr lang="en-US" sz="2800" baseline="30000" dirty="0">
                <a:solidFill>
                  <a:srgbClr val="7030A0"/>
                </a:solidFill>
                <a:latin typeface="Poppins" panose="00000500000000000000" pitchFamily="2" charset="0"/>
                <a:cs typeface="Poppins" panose="00000500000000000000" pitchFamily="2" charset="0"/>
              </a:rPr>
              <a:t>th</a:t>
            </a:r>
            <a:r>
              <a:rPr lang="en-US" sz="2800" dirty="0">
                <a:solidFill>
                  <a:srgbClr val="7030A0"/>
                </a:solidFill>
                <a:latin typeface="Poppins" panose="00000500000000000000" pitchFamily="2" charset="0"/>
                <a:cs typeface="Poppins" panose="00000500000000000000" pitchFamily="2" charset="0"/>
              </a:rPr>
              <a:t> graders at their TWB Assembly.</a:t>
            </a:r>
          </a:p>
        </p:txBody>
      </p:sp>
    </p:spTree>
    <p:extLst>
      <p:ext uri="{BB962C8B-B14F-4D97-AF65-F5344CB8AC3E}">
        <p14:creationId xmlns:p14="http://schemas.microsoft.com/office/powerpoint/2010/main" val="183397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ECC6419A-F211-4732-AC9A-150A3FC50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C9C4F13-DE7F-46F9-9D02-D5263BFC7FD5}"/>
              </a:ext>
            </a:extLst>
          </p:cNvPr>
          <p:cNvSpPr txBox="1"/>
          <p:nvPr/>
        </p:nvSpPr>
        <p:spPr>
          <a:xfrm>
            <a:off x="525027" y="222294"/>
            <a:ext cx="11666973"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Presentation Elements Adapted for K - 5</a:t>
            </a:r>
            <a:r>
              <a:rPr lang="en-US" sz="3600" baseline="30000" dirty="0">
                <a:solidFill>
                  <a:schemeClr val="bg1"/>
                </a:solidFill>
                <a:latin typeface="Poppins" panose="00000500000000000000" pitchFamily="2" charset="0"/>
                <a:cs typeface="Poppins" panose="00000500000000000000" pitchFamily="2" charset="0"/>
              </a:rPr>
              <a:t>th</a:t>
            </a:r>
            <a:r>
              <a:rPr lang="en-US" sz="3600" dirty="0">
                <a:solidFill>
                  <a:schemeClr val="bg1"/>
                </a:solidFill>
                <a:latin typeface="Poppins" panose="00000500000000000000" pitchFamily="2" charset="0"/>
                <a:cs typeface="Poppins" panose="00000500000000000000" pitchFamily="2" charset="0"/>
              </a:rPr>
              <a:t> Grade</a:t>
            </a:r>
          </a:p>
        </p:txBody>
      </p:sp>
      <p:sp>
        <p:nvSpPr>
          <p:cNvPr id="2" name="Rectangle 1"/>
          <p:cNvSpPr/>
          <p:nvPr/>
        </p:nvSpPr>
        <p:spPr>
          <a:xfrm>
            <a:off x="880306" y="1301495"/>
            <a:ext cx="9103665" cy="4924425"/>
          </a:xfrm>
          <a:prstGeom prst="rect">
            <a:avLst/>
          </a:prstGeom>
        </p:spPr>
        <p:txBody>
          <a:bodyPr wrap="square">
            <a:spAutoFit/>
          </a:bodyPr>
          <a:lstStyle/>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My Disability – My Life</a:t>
            </a:r>
          </a:p>
          <a:p>
            <a:pPr marL="800100" lvl="1"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Self-advocate facilitators, supported by The Arc Maryland staff, talk about their specific disability, discuss their own personal experiences, and provide tips on how to include people with disabilities both in and out of school</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Short interactive games, activities, videos</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Q &amp; A</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Giveaway (pencils, stress balls)</a:t>
            </a:r>
          </a:p>
          <a:p>
            <a:pPr marL="342900" indent="-342900">
              <a:spcAft>
                <a:spcPts val="1200"/>
              </a:spcAft>
              <a:buFont typeface="Arial" panose="020B0604020202020204" pitchFamily="34" charset="0"/>
              <a:buChar char="•"/>
            </a:pPr>
            <a:r>
              <a:rPr lang="en-US" sz="2400" dirty="0">
                <a:solidFill>
                  <a:srgbClr val="7030A0"/>
                </a:solidFill>
                <a:latin typeface="Poppins" panose="00000500000000000000" pitchFamily="2" charset="0"/>
                <a:cs typeface="Poppins" panose="00000500000000000000" pitchFamily="2" charset="0"/>
              </a:rPr>
              <a:t>One-page, post-activity survey for students &amp; teachers to measure impact-results shared with school</a:t>
            </a:r>
          </a:p>
        </p:txBody>
      </p:sp>
    </p:spTree>
    <p:extLst>
      <p:ext uri="{BB962C8B-B14F-4D97-AF65-F5344CB8AC3E}">
        <p14:creationId xmlns:p14="http://schemas.microsoft.com/office/powerpoint/2010/main" val="1852819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9">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E4B3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414315" y="643467"/>
            <a:ext cx="2271412" cy="2475653"/>
          </a:xfrm>
          <a:prstGeom prst="rect">
            <a:avLst/>
          </a:prstGeom>
        </p:spPr>
      </p:pic>
      <p:sp>
        <p:nvSpPr>
          <p:cNvPr id="19" name="Rectangle 13">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E4B3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622549" y="3885350"/>
            <a:ext cx="3854945" cy="2197318"/>
          </a:xfrm>
          <a:prstGeom prst="rect">
            <a:avLst/>
          </a:prstGeom>
        </p:spPr>
      </p:pic>
      <p:sp>
        <p:nvSpPr>
          <p:cNvPr id="16" name="Rectangle 15">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7F2743-559B-42EB-A42E-45DD45E8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573" y="650497"/>
            <a:ext cx="4916465" cy="5571066"/>
          </a:xfrm>
          <a:prstGeom prst="rect">
            <a:avLst/>
          </a:prstGeom>
        </p:spPr>
      </p:pic>
      <p:sp>
        <p:nvSpPr>
          <p:cNvPr id="8" name="TextBox 7">
            <a:extLst>
              <a:ext uri="{FF2B5EF4-FFF2-40B4-BE49-F238E27FC236}">
                <a16:creationId xmlns:a16="http://schemas.microsoft.com/office/drawing/2014/main" id="{CEB8D55F-6A7A-4109-9E56-FC648BA642A0}"/>
              </a:ext>
            </a:extLst>
          </p:cNvPr>
          <p:cNvSpPr txBox="1"/>
          <p:nvPr/>
        </p:nvSpPr>
        <p:spPr>
          <a:xfrm>
            <a:off x="4307412" y="22518"/>
            <a:ext cx="3577176" cy="523220"/>
          </a:xfrm>
          <a:prstGeom prst="rect">
            <a:avLst/>
          </a:prstGeom>
          <a:noFill/>
        </p:spPr>
        <p:txBody>
          <a:bodyPr wrap="square" rtlCol="0">
            <a:spAutoFit/>
          </a:bodyPr>
          <a:lstStyle/>
          <a:p>
            <a:r>
              <a:rPr lang="en-US" sz="2800" dirty="0">
                <a:solidFill>
                  <a:schemeClr val="bg1"/>
                </a:solidFill>
              </a:rPr>
              <a:t>Dominique Palmer</a:t>
            </a:r>
          </a:p>
        </p:txBody>
      </p:sp>
    </p:spTree>
    <p:extLst>
      <p:ext uri="{BB962C8B-B14F-4D97-AF65-F5344CB8AC3E}">
        <p14:creationId xmlns:p14="http://schemas.microsoft.com/office/powerpoint/2010/main" val="146835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AF9B43-4D79-463C-BDA7-9E81D0059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stretch>
            <a:fillRect/>
          </a:stretch>
        </p:blipFill>
        <p:spPr>
          <a:xfrm>
            <a:off x="2183715" y="478022"/>
            <a:ext cx="7824569" cy="6056128"/>
          </a:xfrm>
          <a:prstGeom prst="rect">
            <a:avLst/>
          </a:prstGeom>
          <a:ln w="12700">
            <a:solidFill>
              <a:schemeClr val="accent2"/>
            </a:solidFill>
          </a:ln>
        </p:spPr>
      </p:pic>
    </p:spTree>
    <p:extLst>
      <p:ext uri="{BB962C8B-B14F-4D97-AF65-F5344CB8AC3E}">
        <p14:creationId xmlns:p14="http://schemas.microsoft.com/office/powerpoint/2010/main" val="3739019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40BD377C-6C09-4805-8550-0FC15B422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2BD05759-8463-43D6-84D9-29BDDF729FE9}"/>
              </a:ext>
            </a:extLst>
          </p:cNvPr>
          <p:cNvSpPr txBox="1"/>
          <p:nvPr/>
        </p:nvSpPr>
        <p:spPr>
          <a:xfrm>
            <a:off x="4577251" y="221834"/>
            <a:ext cx="3747599" cy="646331"/>
          </a:xfrm>
          <a:prstGeom prst="rect">
            <a:avLst/>
          </a:prstGeom>
          <a:noFill/>
        </p:spPr>
        <p:txBody>
          <a:bodyPr wrap="square" rtlCol="0">
            <a:spAutoFit/>
          </a:bodyPr>
          <a:lstStyle/>
          <a:p>
            <a:r>
              <a:rPr lang="en-US" sz="3600" dirty="0">
                <a:solidFill>
                  <a:schemeClr val="bg1"/>
                </a:solidFill>
                <a:latin typeface="Poppins" panose="00000500000000000000" pitchFamily="2" charset="0"/>
                <a:cs typeface="Poppins" panose="00000500000000000000" pitchFamily="2" charset="0"/>
              </a:rPr>
              <a:t> “Includer”</a:t>
            </a:r>
          </a:p>
        </p:txBody>
      </p:sp>
      <p:pic>
        <p:nvPicPr>
          <p:cNvPr id="5" name="Picture 4">
            <a:extLst>
              <a:ext uri="{FF2B5EF4-FFF2-40B4-BE49-F238E27FC236}">
                <a16:creationId xmlns:a16="http://schemas.microsoft.com/office/drawing/2014/main" id="{9DA00077-833B-4A30-B1AF-566F3C5F2465}"/>
              </a:ext>
            </a:extLst>
          </p:cNvPr>
          <p:cNvPicPr>
            <a:picLocks noChangeAspect="1"/>
          </p:cNvPicPr>
          <p:nvPr/>
        </p:nvPicPr>
        <p:blipFill rotWithShape="1">
          <a:blip r:embed="rId3">
            <a:extLst>
              <a:ext uri="{28A0092B-C50C-407E-A947-70E740481C1C}">
                <a14:useLocalDpi xmlns:a14="http://schemas.microsoft.com/office/drawing/2010/main" val="0"/>
              </a:ext>
            </a:extLst>
          </a:blip>
          <a:srcRect l="18832" t="11800" r="22723" b="7725"/>
          <a:stretch/>
        </p:blipFill>
        <p:spPr bwMode="auto">
          <a:xfrm>
            <a:off x="4457699" y="1416388"/>
            <a:ext cx="2585286" cy="4883667"/>
          </a:xfrm>
          <a:prstGeom prst="rect">
            <a:avLst/>
          </a:prstGeom>
          <a:solidFill>
            <a:schemeClr val="accent2"/>
          </a:solid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4818CE2D-6C3E-4A3C-B35C-0C42ECC65EE6}"/>
              </a:ext>
            </a:extLst>
          </p:cNvPr>
          <p:cNvSpPr/>
          <p:nvPr/>
        </p:nvSpPr>
        <p:spPr>
          <a:xfrm>
            <a:off x="7362825" y="1313746"/>
            <a:ext cx="2286000" cy="4962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10" name="TextBox 9">
            <a:extLst>
              <a:ext uri="{FF2B5EF4-FFF2-40B4-BE49-F238E27FC236}">
                <a16:creationId xmlns:a16="http://schemas.microsoft.com/office/drawing/2014/main" id="{68776EDE-0556-44EC-98DB-143822AD39AE}"/>
              </a:ext>
            </a:extLst>
          </p:cNvPr>
          <p:cNvSpPr txBox="1"/>
          <p:nvPr/>
        </p:nvSpPr>
        <p:spPr>
          <a:xfrm>
            <a:off x="7462187" y="4514965"/>
            <a:ext cx="2110438" cy="1600438"/>
          </a:xfrm>
          <a:prstGeom prst="rect">
            <a:avLst/>
          </a:prstGeom>
          <a:noFill/>
        </p:spPr>
        <p:txBody>
          <a:bodyPr wrap="square" rtlCol="0">
            <a:spAutoFit/>
          </a:bodyPr>
          <a:lstStyle/>
          <a:p>
            <a:r>
              <a:rPr lang="en-US" sz="1600" dirty="0">
                <a:latin typeface="Trebuchet MS" panose="020B0603020202020204" pitchFamily="34" charset="0"/>
              </a:rPr>
              <a:t>3. I introduce myself to new people and ask them questions to get to know them better.</a:t>
            </a:r>
          </a:p>
          <a:p>
            <a:endParaRPr lang="en-US" u="sng" dirty="0"/>
          </a:p>
        </p:txBody>
      </p:sp>
      <p:sp>
        <p:nvSpPr>
          <p:cNvPr id="11" name="TextBox 10">
            <a:extLst>
              <a:ext uri="{FF2B5EF4-FFF2-40B4-BE49-F238E27FC236}">
                <a16:creationId xmlns:a16="http://schemas.microsoft.com/office/drawing/2014/main" id="{5E1AE20F-AD6F-4AC8-9A2D-0362E87CE6D6}"/>
              </a:ext>
            </a:extLst>
          </p:cNvPr>
          <p:cNvSpPr txBox="1"/>
          <p:nvPr/>
        </p:nvSpPr>
        <p:spPr>
          <a:xfrm>
            <a:off x="7470182" y="2964835"/>
            <a:ext cx="2186638" cy="1323439"/>
          </a:xfrm>
          <a:prstGeom prst="rect">
            <a:avLst/>
          </a:prstGeom>
          <a:noFill/>
        </p:spPr>
        <p:txBody>
          <a:bodyPr wrap="square" rtlCol="0">
            <a:spAutoFit/>
          </a:bodyPr>
          <a:lstStyle/>
          <a:p>
            <a:r>
              <a:rPr lang="en-US" sz="1600" dirty="0">
                <a:latin typeface="Trebuchet MS" panose="020B0603020202020204" pitchFamily="34" charset="0"/>
              </a:rPr>
              <a:t>2. I wait my turn and listen to people when they are talking, I try not to interrupt them.</a:t>
            </a:r>
          </a:p>
        </p:txBody>
      </p:sp>
      <p:sp>
        <p:nvSpPr>
          <p:cNvPr id="12" name="TextBox 11">
            <a:extLst>
              <a:ext uri="{FF2B5EF4-FFF2-40B4-BE49-F238E27FC236}">
                <a16:creationId xmlns:a16="http://schemas.microsoft.com/office/drawing/2014/main" id="{D39CF571-6954-45B6-B177-003DAD0EACDE}"/>
              </a:ext>
            </a:extLst>
          </p:cNvPr>
          <p:cNvSpPr txBox="1"/>
          <p:nvPr/>
        </p:nvSpPr>
        <p:spPr>
          <a:xfrm>
            <a:off x="7509812" y="1414705"/>
            <a:ext cx="2186638" cy="1323439"/>
          </a:xfrm>
          <a:prstGeom prst="rect">
            <a:avLst/>
          </a:prstGeom>
          <a:noFill/>
        </p:spPr>
        <p:txBody>
          <a:bodyPr wrap="square" rtlCol="0">
            <a:spAutoFit/>
          </a:bodyPr>
          <a:lstStyle/>
          <a:p>
            <a:r>
              <a:rPr lang="en-US" sz="1600" dirty="0">
                <a:latin typeface="Trebuchet MS" panose="020B0603020202020204" pitchFamily="34" charset="0"/>
              </a:rPr>
              <a:t>1. If someone is upset, I can ask them if there is anything that I can do to help them. </a:t>
            </a:r>
          </a:p>
        </p:txBody>
      </p:sp>
      <p:sp>
        <p:nvSpPr>
          <p:cNvPr id="16" name="TextBox 15">
            <a:extLst>
              <a:ext uri="{FF2B5EF4-FFF2-40B4-BE49-F238E27FC236}">
                <a16:creationId xmlns:a16="http://schemas.microsoft.com/office/drawing/2014/main" id="{1AC032AA-687E-484A-860E-D62D2AFECF2E}"/>
              </a:ext>
            </a:extLst>
          </p:cNvPr>
          <p:cNvSpPr txBox="1"/>
          <p:nvPr/>
        </p:nvSpPr>
        <p:spPr>
          <a:xfrm>
            <a:off x="4457699" y="2871559"/>
            <a:ext cx="2585286" cy="1200329"/>
          </a:xfrm>
          <a:prstGeom prst="rect">
            <a:avLst/>
          </a:prstGeom>
          <a:noFill/>
        </p:spPr>
        <p:txBody>
          <a:bodyPr wrap="square" rtlCol="0">
            <a:spAutoFit/>
          </a:bodyPr>
          <a:lstStyle/>
          <a:p>
            <a:pPr algn="ctr"/>
            <a:r>
              <a:rPr lang="en-US" u="sng" dirty="0">
                <a:solidFill>
                  <a:schemeClr val="accent2"/>
                </a:solidFill>
              </a:rPr>
              <a:t>Understanding</a:t>
            </a:r>
          </a:p>
          <a:p>
            <a:pPr algn="ctr"/>
            <a:r>
              <a:rPr lang="en-US" u="sng" dirty="0">
                <a:solidFill>
                  <a:schemeClr val="accent2"/>
                </a:solidFill>
              </a:rPr>
              <a:t>Respectful</a:t>
            </a:r>
          </a:p>
          <a:p>
            <a:pPr algn="ctr"/>
            <a:r>
              <a:rPr lang="en-US" u="sng" dirty="0">
                <a:solidFill>
                  <a:schemeClr val="accent2"/>
                </a:solidFill>
              </a:rPr>
              <a:t>Friendly</a:t>
            </a:r>
          </a:p>
          <a:p>
            <a:pPr marL="342900" indent="-342900">
              <a:buAutoNum type="arabicPeriod"/>
            </a:pPr>
            <a:endParaRPr lang="en-US" dirty="0"/>
          </a:p>
        </p:txBody>
      </p:sp>
      <p:sp>
        <p:nvSpPr>
          <p:cNvPr id="13" name="Rectangle 12">
            <a:extLst>
              <a:ext uri="{FF2B5EF4-FFF2-40B4-BE49-F238E27FC236}">
                <a16:creationId xmlns:a16="http://schemas.microsoft.com/office/drawing/2014/main" id="{8DA630A3-A034-4582-B74C-F63C29F76F84}"/>
              </a:ext>
            </a:extLst>
          </p:cNvPr>
          <p:cNvSpPr/>
          <p:nvPr/>
        </p:nvSpPr>
        <p:spPr>
          <a:xfrm>
            <a:off x="1664165" y="1337077"/>
            <a:ext cx="2340593" cy="49629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n>
                <a:solidFill>
                  <a:schemeClr val="tx1"/>
                </a:solidFill>
              </a:ln>
              <a:solidFill>
                <a:schemeClr val="tx1"/>
              </a:solidFill>
            </a:endParaRPr>
          </a:p>
        </p:txBody>
      </p:sp>
      <p:sp>
        <p:nvSpPr>
          <p:cNvPr id="14" name="TextBox 13">
            <a:extLst>
              <a:ext uri="{FF2B5EF4-FFF2-40B4-BE49-F238E27FC236}">
                <a16:creationId xmlns:a16="http://schemas.microsoft.com/office/drawing/2014/main" id="{56DA989D-07D7-4E6E-BA5F-8FB895BE3959}"/>
              </a:ext>
            </a:extLst>
          </p:cNvPr>
          <p:cNvSpPr txBox="1"/>
          <p:nvPr/>
        </p:nvSpPr>
        <p:spPr>
          <a:xfrm>
            <a:off x="1797980" y="2052738"/>
            <a:ext cx="2314135" cy="4247317"/>
          </a:xfrm>
          <a:prstGeom prst="rect">
            <a:avLst/>
          </a:prstGeom>
          <a:noFill/>
        </p:spPr>
        <p:txBody>
          <a:bodyPr wrap="square" rtlCol="0">
            <a:spAutoFit/>
          </a:bodyPr>
          <a:lstStyle/>
          <a:p>
            <a:r>
              <a:rPr lang="en-US" dirty="0">
                <a:latin typeface="Trebuchet MS" panose="020B0603020202020204" pitchFamily="34" charset="0"/>
              </a:rPr>
              <a:t>Patient</a:t>
            </a:r>
          </a:p>
          <a:p>
            <a:r>
              <a:rPr lang="en-US" dirty="0">
                <a:latin typeface="Trebuchet MS" panose="020B0603020202020204" pitchFamily="34" charset="0"/>
              </a:rPr>
              <a:t>Respectful</a:t>
            </a:r>
          </a:p>
          <a:p>
            <a:r>
              <a:rPr lang="en-US" dirty="0">
                <a:latin typeface="Trebuchet MS" panose="020B0603020202020204" pitchFamily="34" charset="0"/>
              </a:rPr>
              <a:t>Caring</a:t>
            </a:r>
          </a:p>
          <a:p>
            <a:r>
              <a:rPr lang="en-US" dirty="0">
                <a:latin typeface="Trebuchet MS" panose="020B0603020202020204" pitchFamily="34" charset="0"/>
              </a:rPr>
              <a:t>Curious</a:t>
            </a:r>
          </a:p>
          <a:p>
            <a:r>
              <a:rPr lang="en-US" dirty="0">
                <a:latin typeface="Trebuchet MS" panose="020B0603020202020204" pitchFamily="34" charset="0"/>
              </a:rPr>
              <a:t>Kind</a:t>
            </a:r>
          </a:p>
          <a:p>
            <a:r>
              <a:rPr lang="en-US" dirty="0">
                <a:latin typeface="Trebuchet MS" panose="020B0603020202020204" pitchFamily="34" charset="0"/>
              </a:rPr>
              <a:t>Trustworthy</a:t>
            </a:r>
          </a:p>
          <a:p>
            <a:r>
              <a:rPr lang="en-US" dirty="0">
                <a:latin typeface="Trebuchet MS" panose="020B0603020202020204" pitchFamily="34" charset="0"/>
              </a:rPr>
              <a:t>Understanding</a:t>
            </a:r>
          </a:p>
          <a:p>
            <a:r>
              <a:rPr lang="en-US" dirty="0">
                <a:latin typeface="Trebuchet MS" panose="020B0603020202020204" pitchFamily="34" charset="0"/>
              </a:rPr>
              <a:t>Friendly</a:t>
            </a:r>
          </a:p>
          <a:p>
            <a:r>
              <a:rPr lang="en-US" dirty="0">
                <a:latin typeface="Trebuchet MS" panose="020B0603020202020204" pitchFamily="34" charset="0"/>
              </a:rPr>
              <a:t>Helpful</a:t>
            </a:r>
          </a:p>
          <a:p>
            <a:r>
              <a:rPr lang="en-US" dirty="0">
                <a:latin typeface="Trebuchet MS" panose="020B0603020202020204" pitchFamily="34" charset="0"/>
              </a:rPr>
              <a:t>Polite</a:t>
            </a:r>
          </a:p>
          <a:p>
            <a:r>
              <a:rPr lang="en-US" dirty="0">
                <a:latin typeface="Trebuchet MS" panose="020B0603020202020204" pitchFamily="34" charset="0"/>
              </a:rPr>
              <a:t>Civil</a:t>
            </a:r>
          </a:p>
          <a:p>
            <a:r>
              <a:rPr lang="en-US" dirty="0">
                <a:latin typeface="Trebuchet MS" panose="020B0603020202020204" pitchFamily="34" charset="0"/>
              </a:rPr>
              <a:t>Courteous</a:t>
            </a:r>
          </a:p>
          <a:p>
            <a:r>
              <a:rPr lang="en-US" dirty="0">
                <a:latin typeface="Trebuchet MS" panose="020B0603020202020204" pitchFamily="34" charset="0"/>
              </a:rPr>
              <a:t>Considerate</a:t>
            </a:r>
          </a:p>
          <a:p>
            <a:r>
              <a:rPr lang="en-US" dirty="0">
                <a:latin typeface="Trebuchet MS" panose="020B0603020202020204" pitchFamily="34" charset="0"/>
              </a:rPr>
              <a:t>Generous</a:t>
            </a:r>
          </a:p>
          <a:p>
            <a:r>
              <a:rPr lang="en-US" dirty="0">
                <a:latin typeface="Trebuchet MS" panose="020B0603020202020204" pitchFamily="34" charset="0"/>
              </a:rPr>
              <a:t>Welcoming</a:t>
            </a:r>
          </a:p>
        </p:txBody>
      </p:sp>
      <p:sp>
        <p:nvSpPr>
          <p:cNvPr id="15" name="TextBox 14">
            <a:extLst>
              <a:ext uri="{FF2B5EF4-FFF2-40B4-BE49-F238E27FC236}">
                <a16:creationId xmlns:a16="http://schemas.microsoft.com/office/drawing/2014/main" id="{37AF3982-C23C-4ACB-BE96-F89998BDE05C}"/>
              </a:ext>
            </a:extLst>
          </p:cNvPr>
          <p:cNvSpPr txBox="1"/>
          <p:nvPr/>
        </p:nvSpPr>
        <p:spPr>
          <a:xfrm>
            <a:off x="1511880" y="1414705"/>
            <a:ext cx="2625979" cy="646331"/>
          </a:xfrm>
          <a:prstGeom prst="rect">
            <a:avLst/>
          </a:prstGeom>
          <a:noFill/>
        </p:spPr>
        <p:txBody>
          <a:bodyPr wrap="square" rtlCol="0">
            <a:spAutoFit/>
          </a:bodyPr>
          <a:lstStyle/>
          <a:p>
            <a:pPr algn="ctr"/>
            <a:r>
              <a:rPr lang="en-US" b="1" dirty="0">
                <a:latin typeface="Trebuchet MS" panose="020B0603020202020204" pitchFamily="34" charset="0"/>
              </a:rPr>
              <a:t>“Includer” Qualities </a:t>
            </a:r>
          </a:p>
          <a:p>
            <a:pPr algn="ctr"/>
            <a:r>
              <a:rPr lang="en-US" b="1" dirty="0">
                <a:latin typeface="Trebuchet MS" panose="020B0603020202020204" pitchFamily="34" charset="0"/>
              </a:rPr>
              <a:t>Word Bank:</a:t>
            </a:r>
          </a:p>
        </p:txBody>
      </p:sp>
      <p:cxnSp>
        <p:nvCxnSpPr>
          <p:cNvPr id="18" name="Straight Arrow Connector 17">
            <a:extLst>
              <a:ext uri="{FF2B5EF4-FFF2-40B4-BE49-F238E27FC236}">
                <a16:creationId xmlns:a16="http://schemas.microsoft.com/office/drawing/2014/main" id="{4BE2BCF4-4A6E-4118-B193-527AB30B13F5}"/>
              </a:ext>
            </a:extLst>
          </p:cNvPr>
          <p:cNvCxnSpPr>
            <a:cxnSpLocks/>
          </p:cNvCxnSpPr>
          <p:nvPr/>
        </p:nvCxnSpPr>
        <p:spPr>
          <a:xfrm flipV="1">
            <a:off x="6335986" y="2031514"/>
            <a:ext cx="1202401" cy="8828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A25119B3-F976-42F5-8140-53F657018DCA}"/>
              </a:ext>
            </a:extLst>
          </p:cNvPr>
          <p:cNvCxnSpPr>
            <a:cxnSpLocks/>
          </p:cNvCxnSpPr>
          <p:nvPr/>
        </p:nvCxnSpPr>
        <p:spPr>
          <a:xfrm flipV="1">
            <a:off x="6311945" y="3351230"/>
            <a:ext cx="1110612" cy="1213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96689E61-3C56-4A95-9BC5-56FDE9B9D748}"/>
              </a:ext>
            </a:extLst>
          </p:cNvPr>
          <p:cNvCxnSpPr>
            <a:cxnSpLocks/>
          </p:cNvCxnSpPr>
          <p:nvPr/>
        </p:nvCxnSpPr>
        <p:spPr>
          <a:xfrm>
            <a:off x="6353534" y="3793929"/>
            <a:ext cx="1178589" cy="8668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883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05FD82AD2B3E4F983202AAD6C1CA04" ma:contentTypeVersion="13" ma:contentTypeDescription="Create a new document." ma:contentTypeScope="" ma:versionID="22c66c6678c762dbab427718df8a4774">
  <xsd:schema xmlns:xsd="http://www.w3.org/2001/XMLSchema" xmlns:xs="http://www.w3.org/2001/XMLSchema" xmlns:p="http://schemas.microsoft.com/office/2006/metadata/properties" xmlns:ns2="f711c174-a047-44ed-ae2d-dad040079fa1" xmlns:ns3="7ff6f479-03f8-422a-978c-63ba0ff64833" targetNamespace="http://schemas.microsoft.com/office/2006/metadata/properties" ma:root="true" ma:fieldsID="465f581299de8e35abb821c18e30eae8" ns2:_="" ns3:_="">
    <xsd:import namespace="f711c174-a047-44ed-ae2d-dad040079fa1"/>
    <xsd:import namespace="7ff6f479-03f8-422a-978c-63ba0ff6483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1c174-a047-44ed-ae2d-dad040079fa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f6f479-03f8-422a-978c-63ba0ff6483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57CB77-9683-4CDD-8BC6-8F24AF9D92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1c174-a047-44ed-ae2d-dad040079fa1"/>
    <ds:schemaRef ds:uri="7ff6f479-03f8-422a-978c-63ba0ff648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72E88E-A426-4FA2-AE8B-F4B3EF8DD6F0}">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f711c174-a047-44ed-ae2d-dad040079fa1"/>
    <ds:schemaRef ds:uri="http://purl.org/dc/dcmitype/"/>
    <ds:schemaRef ds:uri="http://schemas.microsoft.com/office/infopath/2007/PartnerControls"/>
    <ds:schemaRef ds:uri="7ff6f479-03f8-422a-978c-63ba0ff64833"/>
    <ds:schemaRef ds:uri="http://purl.org/dc/elements/1.1/"/>
    <ds:schemaRef ds:uri="http://www.w3.org/XML/1998/namespace"/>
  </ds:schemaRefs>
</ds:datastoreItem>
</file>

<file path=customXml/itemProps3.xml><?xml version="1.0" encoding="utf-8"?>
<ds:datastoreItem xmlns:ds="http://schemas.openxmlformats.org/officeDocument/2006/customXml" ds:itemID="{F524C4D5-DBDF-4330-B51C-9FEF41EF56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1085</TotalTime>
  <Words>765</Words>
  <Application>Microsoft Office PowerPoint</Application>
  <PresentationFormat>Widescreen</PresentationFormat>
  <Paragraphs>112</Paragraphs>
  <Slides>20</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Poppins</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dc:creator>
  <cp:lastModifiedBy>Donald Nzorubara</cp:lastModifiedBy>
  <cp:revision>130</cp:revision>
  <dcterms:created xsi:type="dcterms:W3CDTF">2021-11-30T20:39:25Z</dcterms:created>
  <dcterms:modified xsi:type="dcterms:W3CDTF">2022-02-01T20:43:45Z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0x010100D005FD82AD2B3E4F983202AAD6C1CA04</vt:lpwstr>
  </property>
</Properties>
</file>